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48"/>
  </p:notesMasterIdLst>
  <p:sldIdLst>
    <p:sldId id="256" r:id="rId2"/>
    <p:sldId id="257" r:id="rId3"/>
    <p:sldId id="366" r:id="rId4"/>
    <p:sldId id="324" r:id="rId5"/>
    <p:sldId id="326" r:id="rId6"/>
    <p:sldId id="344" r:id="rId7"/>
    <p:sldId id="327" r:id="rId8"/>
    <p:sldId id="329" r:id="rId9"/>
    <p:sldId id="335" r:id="rId10"/>
    <p:sldId id="336" r:id="rId11"/>
    <p:sldId id="337" r:id="rId12"/>
    <p:sldId id="338" r:id="rId13"/>
    <p:sldId id="308" r:id="rId14"/>
    <p:sldId id="353" r:id="rId15"/>
    <p:sldId id="309" r:id="rId16"/>
    <p:sldId id="310" r:id="rId17"/>
    <p:sldId id="316" r:id="rId18"/>
    <p:sldId id="317" r:id="rId19"/>
    <p:sldId id="318" r:id="rId20"/>
    <p:sldId id="361" r:id="rId21"/>
    <p:sldId id="362" r:id="rId22"/>
    <p:sldId id="363" r:id="rId23"/>
    <p:sldId id="364" r:id="rId24"/>
    <p:sldId id="365" r:id="rId25"/>
    <p:sldId id="320" r:id="rId26"/>
    <p:sldId id="354" r:id="rId27"/>
    <p:sldId id="264" r:id="rId28"/>
    <p:sldId id="322" r:id="rId29"/>
    <p:sldId id="356" r:id="rId30"/>
    <p:sldId id="357" r:id="rId31"/>
    <p:sldId id="339" r:id="rId32"/>
    <p:sldId id="355" r:id="rId33"/>
    <p:sldId id="340" r:id="rId34"/>
    <p:sldId id="343" r:id="rId35"/>
    <p:sldId id="347" r:id="rId36"/>
    <p:sldId id="348" r:id="rId37"/>
    <p:sldId id="265" r:id="rId38"/>
    <p:sldId id="351" r:id="rId39"/>
    <p:sldId id="352" r:id="rId40"/>
    <p:sldId id="358" r:id="rId41"/>
    <p:sldId id="360" r:id="rId42"/>
    <p:sldId id="314" r:id="rId43"/>
    <p:sldId id="359" r:id="rId44"/>
    <p:sldId id="268" r:id="rId45"/>
    <p:sldId id="349" r:id="rId46"/>
    <p:sldId id="323" r:id="rId4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Inconsolata" pitchFamily="1" charset="0"/>
      <p:regular r:id="rId53"/>
      <p:bold r:id="rId54"/>
    </p:embeddedFont>
    <p:embeddedFont>
      <p:font typeface="Lato" panose="020F0502020204030203" pitchFamily="34" charset="0"/>
      <p:regular r:id="rId55"/>
      <p:bold r:id="rId56"/>
      <p:italic r:id="rId57"/>
      <p:boldItalic r:id="rId58"/>
    </p:embeddedFont>
    <p:embeddedFont>
      <p:font typeface="Livvic" panose="020B0604020202020204" charset="0"/>
      <p:regular r:id="rId59"/>
      <p:bold r:id="rId60"/>
      <p:italic r:id="rId61"/>
      <p:boldItalic r:id="rId62"/>
    </p:embeddedFont>
    <p:embeddedFont>
      <p:font typeface="Oswald" panose="00000500000000000000" pitchFamily="2" charset="0"/>
      <p:regular r:id="rId63"/>
      <p:bold r:id="rId64"/>
    </p:embeddedFont>
    <p:embeddedFont>
      <p:font typeface="Playfair Display" panose="00000500000000000000" pitchFamily="2" charset="0"/>
      <p:regular r:id="rId65"/>
      <p:bold r:id="rId66"/>
      <p:italic r:id="rId67"/>
      <p:boldItalic r:id="rId68"/>
    </p:embeddedFont>
    <p:embeddedFont>
      <p:font typeface="Staatliches" panose="020B0604020202020204" charset="0"/>
      <p:regular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4D1"/>
    <a:srgbClr val="514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F7EFBC-A2E6-4BC4-9396-3ADDBF229B2C}">
  <a:tblStyle styleId="{9EF7EFBC-A2E6-4BC4-9396-3ADDBF229B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1457" autoAdjust="0"/>
  </p:normalViewPr>
  <p:slideViewPr>
    <p:cSldViewPr snapToGrid="0">
      <p:cViewPr varScale="1">
        <p:scale>
          <a:sx n="104" d="100"/>
          <a:sy n="104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86c7a36120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86c7a36120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197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da430a4cc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da430a4cc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018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da430a4c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da430a4c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60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da430a4c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da430a4c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26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da430a4c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da430a4c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15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da430a4c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da430a4c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042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da430a4c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da430a4c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480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da430a4c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da430a4c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039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e1c2f169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e1c2f169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850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da430a4c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da430a4c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049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6c7a36120_0_16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6c7a36120_0_16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da430a4c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da430a4c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108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da430a4c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da430a4c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868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da430a4c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da430a4c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223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da430a4c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da430a4c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359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da430a4cc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da430a4cc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720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da430a4c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da430a4c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966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f01201e5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f01201e5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da430a4cc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da430a4cc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880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da430a4cc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da430a4cc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458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da430a4cc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da430a4cc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15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6c7a36120_0_16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6c7a36120_0_16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685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da430a4cc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da430a4cc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736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e1c2f169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e1c2f169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245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e1c2f169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e1c2f169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154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e1c2f169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e1c2f169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2588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e1c2f16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e1c2f16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e1c2f16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e1c2f16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242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e1c2f16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e1c2f16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926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da430a4cc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da430a4cc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6992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e1c2f169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e1c2f169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151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e1c2f169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e1c2f169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554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86c7a36120_0_16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86c7a36120_0_16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03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e1c2f169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e1c2f169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86c7a36120_0_16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86c7a36120_0_16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194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86c7a36120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86c7a36120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516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86c7a36120_0_16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86c7a36120_0_16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513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e1c2f1692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e1c2f1692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31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86c7a36120_0_16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86c7a36120_0_16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089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6c7a361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6c7a361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070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e1c2f169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e1c2f169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834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9975" y="1260325"/>
            <a:ext cx="2806200" cy="209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9975" y="3332025"/>
            <a:ext cx="29133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 flipH="1">
            <a:off x="-125" y="539850"/>
            <a:ext cx="9144000" cy="406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227208" y="1127917"/>
            <a:ext cx="974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1288706" y="3328568"/>
            <a:ext cx="28245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5030083" y="1234390"/>
            <a:ext cx="25155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3"/>
          </p:nvPr>
        </p:nvSpPr>
        <p:spPr>
          <a:xfrm>
            <a:off x="2180206" y="3053888"/>
            <a:ext cx="1932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 idx="4"/>
          </p:nvPr>
        </p:nvSpPr>
        <p:spPr>
          <a:xfrm>
            <a:off x="5030083" y="968700"/>
            <a:ext cx="19329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5"/>
          </p:nvPr>
        </p:nvSpPr>
        <p:spPr>
          <a:xfrm>
            <a:off x="4842429" y="3229170"/>
            <a:ext cx="18219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-125" y="539850"/>
            <a:ext cx="4572000" cy="202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4572000" y="2575251"/>
            <a:ext cx="4572000" cy="2020500"/>
          </a:xfrm>
          <a:prstGeom prst="rect">
            <a:avLst/>
          </a:prstGeom>
          <a:solidFill>
            <a:srgbClr val="DBD4D1">
              <a:alpha val="43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points">
  <p:cSld name="CUSTOM_4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0" y="540000"/>
            <a:ext cx="8605200" cy="40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"/>
          </p:nvPr>
        </p:nvSpPr>
        <p:spPr>
          <a:xfrm>
            <a:off x="720000" y="1419075"/>
            <a:ext cx="3422400" cy="29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/>
          <p:nvPr/>
        </p:nvSpPr>
        <p:spPr>
          <a:xfrm flipH="1">
            <a:off x="8603988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t text 2">
  <p:cSld name="CUSTOM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540000" y="540000"/>
            <a:ext cx="8065500" cy="40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1478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720000" y="1490700"/>
            <a:ext cx="7766700" cy="31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5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732869" y="2060966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2"/>
          </p:nvPr>
        </p:nvSpPr>
        <p:spPr>
          <a:xfrm>
            <a:off x="732875" y="3368456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3"/>
          </p:nvPr>
        </p:nvSpPr>
        <p:spPr>
          <a:xfrm>
            <a:off x="947969" y="2395634"/>
            <a:ext cx="2103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4"/>
          </p:nvPr>
        </p:nvSpPr>
        <p:spPr>
          <a:xfrm>
            <a:off x="732875" y="3703136"/>
            <a:ext cx="23181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5"/>
          </p:nvPr>
        </p:nvSpPr>
        <p:spPr>
          <a:xfrm>
            <a:off x="6095400" y="2059997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6"/>
          </p:nvPr>
        </p:nvSpPr>
        <p:spPr>
          <a:xfrm>
            <a:off x="6095400" y="3368013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7"/>
          </p:nvPr>
        </p:nvSpPr>
        <p:spPr>
          <a:xfrm>
            <a:off x="6095400" y="2394663"/>
            <a:ext cx="21030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8"/>
          </p:nvPr>
        </p:nvSpPr>
        <p:spPr>
          <a:xfrm>
            <a:off x="6095400" y="3702690"/>
            <a:ext cx="21030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6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533400" y="523875"/>
            <a:ext cx="8067600" cy="407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22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1"/>
          </p:nvPr>
        </p:nvSpPr>
        <p:spPr>
          <a:xfrm>
            <a:off x="1643925" y="2169534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2"/>
          </p:nvPr>
        </p:nvSpPr>
        <p:spPr>
          <a:xfrm>
            <a:off x="1643925" y="3277525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3"/>
          </p:nvPr>
        </p:nvSpPr>
        <p:spPr>
          <a:xfrm>
            <a:off x="1643925" y="2504200"/>
            <a:ext cx="25470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4"/>
          </p:nvPr>
        </p:nvSpPr>
        <p:spPr>
          <a:xfrm>
            <a:off x="1643925" y="3612200"/>
            <a:ext cx="25470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0"/>
          <p:cNvSpPr/>
          <p:nvPr/>
        </p:nvSpPr>
        <p:spPr>
          <a:xfrm flipH="1">
            <a:off x="860400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1572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ctrTitle"/>
          </p:nvPr>
        </p:nvSpPr>
        <p:spPr>
          <a:xfrm>
            <a:off x="5295225" y="905050"/>
            <a:ext cx="2913300" cy="73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1"/>
          </p:nvPr>
        </p:nvSpPr>
        <p:spPr>
          <a:xfrm>
            <a:off x="3895725" y="1636150"/>
            <a:ext cx="43128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3415725" y="3383025"/>
            <a:ext cx="47928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CREDITS: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and infographics &amp; images by</a:t>
            </a:r>
            <a:r>
              <a:rPr lang="en" sz="1100" b="1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>
              <a:solidFill>
                <a:schemeClr val="dk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/>
          <p:nvPr/>
        </p:nvSpPr>
        <p:spPr>
          <a:xfrm flipH="1">
            <a:off x="8604000" y="7554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/>
          <p:nvPr/>
        </p:nvSpPr>
        <p:spPr>
          <a:xfrm>
            <a:off x="540000" y="540000"/>
            <a:ext cx="8064300" cy="40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666750" y="673050"/>
            <a:ext cx="7810500" cy="379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540000" y="540000"/>
            <a:ext cx="8604300" cy="40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1680487"/>
            <a:ext cx="32949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2353325"/>
            <a:ext cx="30900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34C94-5DB8-43B4-BA64-DBA8CBF0B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9DE28-2607-494C-B84C-564E8E8C3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71B6F4-63AA-4EB5-8CAD-0A1B29AEC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85017-3745-41E5-B3FA-FB2B41D30818}" type="datetimeFigureOut">
              <a:rPr lang="de-DE" smtClean="0"/>
              <a:t>11.03.2022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492D7F-7C27-4FE8-9626-2D3FB1C2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56D945-94BA-468E-AE63-16D68553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E8A6B-12BB-43BA-8EBD-41E4B16E03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717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2">
  <p:cSld name="Title and Three Columns  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723069" y="2194909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2"/>
          </p:nvPr>
        </p:nvSpPr>
        <p:spPr>
          <a:xfrm>
            <a:off x="3412950" y="3599778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3"/>
          </p:nvPr>
        </p:nvSpPr>
        <p:spPr>
          <a:xfrm>
            <a:off x="6102825" y="2192519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4"/>
          </p:nvPr>
        </p:nvSpPr>
        <p:spPr>
          <a:xfrm>
            <a:off x="723069" y="2522438"/>
            <a:ext cx="23181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5"/>
          </p:nvPr>
        </p:nvSpPr>
        <p:spPr>
          <a:xfrm>
            <a:off x="3412950" y="3929738"/>
            <a:ext cx="23181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6"/>
          </p:nvPr>
        </p:nvSpPr>
        <p:spPr>
          <a:xfrm>
            <a:off x="6102825" y="2522438"/>
            <a:ext cx="23181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860415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94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540000" y="540000"/>
            <a:ext cx="8946900" cy="40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261400" y="2158600"/>
            <a:ext cx="2515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5367100" y="2158600"/>
            <a:ext cx="2515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552700" y="1825063"/>
            <a:ext cx="1932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3"/>
          </p:nvPr>
        </p:nvSpPr>
        <p:spPr>
          <a:xfrm>
            <a:off x="5658400" y="1828650"/>
            <a:ext cx="1932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5082300" y="2571750"/>
            <a:ext cx="33378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0475" y="540000"/>
            <a:ext cx="39975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 flipH="1">
            <a:off x="4572000" y="540000"/>
            <a:ext cx="4032300" cy="40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/>
          <p:nvPr/>
        </p:nvSpPr>
        <p:spPr>
          <a:xfrm flipH="1">
            <a:off x="860430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/>
        </p:nvSpPr>
        <p:spPr>
          <a:xfrm>
            <a:off x="720000" y="540000"/>
            <a:ext cx="31224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/>
        </p:nvSpPr>
        <p:spPr>
          <a:xfrm>
            <a:off x="720000" y="540000"/>
            <a:ext cx="31224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1" name="Google Shape;51;p13"/>
          <p:cNvSpPr txBox="1"/>
          <p:nvPr/>
        </p:nvSpPr>
        <p:spPr>
          <a:xfrm>
            <a:off x="4296372" y="523315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4058172" y="1356813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3993072" y="1790509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4296372" y="2807739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058172" y="3658585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993072" y="4092281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332452" y="1356813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267352" y="1790509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570652" y="2807739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332452" y="3658585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6267352" y="4092281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hasCustomPrompt="1"/>
          </p:nvPr>
        </p:nvSpPr>
        <p:spPr>
          <a:xfrm>
            <a:off x="473686" y="1858932"/>
            <a:ext cx="915900" cy="7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2480695" y="1858932"/>
            <a:ext cx="915900" cy="7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 hasCustomPrompt="1"/>
          </p:nvPr>
        </p:nvSpPr>
        <p:spPr>
          <a:xfrm>
            <a:off x="4487705" y="1858932"/>
            <a:ext cx="915900" cy="7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6494714" y="1858932"/>
            <a:ext cx="915900" cy="7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6875714" y="2250183"/>
            <a:ext cx="16818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5"/>
          </p:nvPr>
        </p:nvSpPr>
        <p:spPr>
          <a:xfrm>
            <a:off x="4861053" y="2250183"/>
            <a:ext cx="17712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0" y="4501200"/>
            <a:ext cx="9144000" cy="64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6"/>
          </p:nvPr>
        </p:nvSpPr>
        <p:spPr>
          <a:xfrm>
            <a:off x="2851335" y="2250183"/>
            <a:ext cx="17586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7"/>
          </p:nvPr>
        </p:nvSpPr>
        <p:spPr>
          <a:xfrm>
            <a:off x="854686" y="2250183"/>
            <a:ext cx="17712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854675" y="2569000"/>
            <a:ext cx="1794600" cy="7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9"/>
          </p:nvPr>
        </p:nvSpPr>
        <p:spPr>
          <a:xfrm>
            <a:off x="6875714" y="2569002"/>
            <a:ext cx="1794600" cy="7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3"/>
          </p:nvPr>
        </p:nvSpPr>
        <p:spPr>
          <a:xfrm>
            <a:off x="2851327" y="2569000"/>
            <a:ext cx="1794600" cy="7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4861047" y="2569000"/>
            <a:ext cx="1794600" cy="7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0" y="4603425"/>
            <a:ext cx="9144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44502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consolata"/>
              <a:buChar char="●"/>
              <a:defRPr sz="18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4" r:id="rId11"/>
    <p:sldLayoutId id="2147483665" r:id="rId12"/>
    <p:sldLayoutId id="2147483666" r:id="rId13"/>
    <p:sldLayoutId id="2147483667" r:id="rId14"/>
    <p:sldLayoutId id="2147483672" r:id="rId15"/>
    <p:sldLayoutId id="2147483676" r:id="rId16"/>
    <p:sldLayoutId id="2147483677" r:id="rId17"/>
    <p:sldLayoutId id="2147483678" r:id="rId18"/>
    <p:sldLayoutId id="2147483679" r:id="rId19"/>
    <p:sldLayoutId id="2147483683" r:id="rId20"/>
    <p:sldLayoutId id="214748368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" TargetMode="External"/><Relationship Id="rId3" Type="http://schemas.openxmlformats.org/officeDocument/2006/relationships/hyperlink" Target="https://ai.tillh.de/~gruppe4ai21/" TargetMode="External"/><Relationship Id="rId7" Type="http://schemas.openxmlformats.org/officeDocument/2006/relationships/hyperlink" Target="https://firebase.google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npmjs.com/package/react-router" TargetMode="External"/><Relationship Id="rId5" Type="http://schemas.openxmlformats.org/officeDocument/2006/relationships/hyperlink" Target="https://nodejs.org/en/" TargetMode="External"/><Relationship Id="rId4" Type="http://schemas.openxmlformats.org/officeDocument/2006/relationships/hyperlink" Target="https://create-react-app.dev/" TargetMode="External"/><Relationship Id="rId9" Type="http://schemas.openxmlformats.org/officeDocument/2006/relationships/hyperlink" Target="https://github.com/parallax/js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 rotWithShape="1">
          <a:blip r:embed="rId3">
            <a:alphaModFix amt="85000"/>
          </a:blip>
          <a:srcRect l="11244" t="4919" r="8549" b="10841"/>
          <a:stretch/>
        </p:blipFill>
        <p:spPr>
          <a:xfrm>
            <a:off x="1809750" y="0"/>
            <a:ext cx="733424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36"/>
          <p:cNvGrpSpPr/>
          <p:nvPr/>
        </p:nvGrpSpPr>
        <p:grpSpPr>
          <a:xfrm>
            <a:off x="536125" y="852800"/>
            <a:ext cx="3516300" cy="3495600"/>
            <a:chOff x="174175" y="852800"/>
            <a:chExt cx="3516300" cy="3495600"/>
          </a:xfrm>
        </p:grpSpPr>
        <p:sp>
          <p:nvSpPr>
            <p:cNvPr id="225" name="Google Shape;225;p36"/>
            <p:cNvSpPr/>
            <p:nvPr/>
          </p:nvSpPr>
          <p:spPr>
            <a:xfrm>
              <a:off x="174175" y="852800"/>
              <a:ext cx="3516300" cy="349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6"/>
            <p:cNvSpPr/>
            <p:nvPr/>
          </p:nvSpPr>
          <p:spPr>
            <a:xfrm>
              <a:off x="284275" y="962075"/>
              <a:ext cx="3296100" cy="329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>
            <a:off x="837625" y="2870000"/>
            <a:ext cx="2913300" cy="1210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Adamicki Karolina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Behringer Michael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Brilmayer Paul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Löhr Max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Windrath Lukas</a:t>
            </a:r>
          </a:p>
        </p:txBody>
      </p:sp>
      <p:sp>
        <p:nvSpPr>
          <p:cNvPr id="228" name="Google Shape;228;p36"/>
          <p:cNvSpPr txBox="1">
            <a:spLocks noGrp="1"/>
          </p:cNvSpPr>
          <p:nvPr>
            <p:ph type="ctrTitle"/>
          </p:nvPr>
        </p:nvSpPr>
        <p:spPr>
          <a:xfrm>
            <a:off x="809899" y="1260325"/>
            <a:ext cx="3132426" cy="1311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2"/>
                </a:solidFill>
              </a:rPr>
            </a:br>
            <a:r>
              <a:rPr lang="en" sz="2800" b="0">
                <a:solidFill>
                  <a:schemeClr val="dk2"/>
                </a:solidFill>
              </a:rPr>
              <a:t>REACT</a:t>
            </a:r>
            <a:endParaRPr b="0">
              <a:solidFill>
                <a:schemeClr val="dk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D5BF0E0-262F-4E41-9E86-C5D9A7A87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62" y="1364694"/>
            <a:ext cx="3132426" cy="5974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22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23" name="Google Shape;1138;p69">
            <a:extLst>
              <a:ext uri="{FF2B5EF4-FFF2-40B4-BE49-F238E27FC236}">
                <a16:creationId xmlns:a16="http://schemas.microsoft.com/office/drawing/2014/main" id="{2D29F991-D7AC-4AEA-8697-4995E08E1F12}"/>
              </a:ext>
            </a:extLst>
          </p:cNvPr>
          <p:cNvSpPr txBox="1"/>
          <p:nvPr/>
        </p:nvSpPr>
        <p:spPr>
          <a:xfrm>
            <a:off x="550831" y="1294654"/>
            <a:ext cx="8042337" cy="3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Aufteilen der UI in eigenständige Teile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Components = JavaScript Funktionen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endParaRPr lang="de-DE" sz="1600">
              <a:solidFill>
                <a:schemeClr val="dk2"/>
              </a:solidFill>
              <a:latin typeface="Inconsolata" pitchFamily="1" charset="0"/>
              <a:ea typeface="Inconsolata" pitchFamily="1" charset="0"/>
              <a:cs typeface="Oswald"/>
              <a:sym typeface="Oswald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endParaRPr lang="de-DE" sz="1600">
              <a:solidFill>
                <a:schemeClr val="dk2"/>
              </a:solidFill>
              <a:latin typeface="Inconsolata" pitchFamily="1" charset="0"/>
              <a:ea typeface="Inconsolata" pitchFamily="1" charset="0"/>
              <a:cs typeface="Oswald"/>
              <a:sym typeface="Oswald"/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F217C0A-2AF1-43FB-88D4-9A03278F6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12" r="4" b="26"/>
          <a:stretch/>
        </p:blipFill>
        <p:spPr>
          <a:xfrm>
            <a:off x="4389887" y="1851102"/>
            <a:ext cx="4203281" cy="27152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07442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61"/>
          <p:cNvSpPr txBox="1">
            <a:spLocks noGrp="1"/>
          </p:cNvSpPr>
          <p:nvPr>
            <p:ph type="body" idx="1"/>
          </p:nvPr>
        </p:nvSpPr>
        <p:spPr>
          <a:xfrm>
            <a:off x="1261401" y="2073402"/>
            <a:ext cx="2515500" cy="2422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Symbol" panose="05050102010706020507" pitchFamily="18" charset="2"/>
              <a:buChar char="-"/>
            </a:pPr>
            <a:r>
              <a:rPr lang="en" sz="1600"/>
              <a:t>Effizienz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de-DE" sz="1400"/>
              <a:t>Virtual DOM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Symbol" panose="05050102010706020507" pitchFamily="18" charset="2"/>
              <a:buChar char="-"/>
            </a:pPr>
            <a:r>
              <a:rPr lang="de-DE" sz="1600"/>
              <a:t>SEO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de-DE" sz="1400"/>
              <a:t>Server Rendering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Symbol" panose="05050102010706020507" pitchFamily="18" charset="2"/>
              <a:buChar char="-"/>
            </a:pPr>
            <a:r>
              <a:rPr lang="de-DE" sz="1600"/>
              <a:t>Einfach zu schreiben</a:t>
            </a:r>
            <a:endParaRPr sz="1600"/>
          </a:p>
        </p:txBody>
      </p:sp>
      <p:sp>
        <p:nvSpPr>
          <p:cNvPr id="980" name="Google Shape;980;p61"/>
          <p:cNvSpPr txBox="1">
            <a:spLocks noGrp="1"/>
          </p:cNvSpPr>
          <p:nvPr>
            <p:ph type="body" idx="2"/>
          </p:nvPr>
        </p:nvSpPr>
        <p:spPr>
          <a:xfrm>
            <a:off x="5367100" y="2073401"/>
            <a:ext cx="3152431" cy="2422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Symbol" panose="05050102010706020507" pitchFamily="18" charset="2"/>
              <a:buChar char="-"/>
            </a:pPr>
            <a:r>
              <a:rPr lang="de-DE" sz="1600" dirty="0"/>
              <a:t>Nur eine Anzeigeschicht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Symbol" panose="05050102010706020507" pitchFamily="18" charset="2"/>
              <a:buChar char="-"/>
            </a:pPr>
            <a:r>
              <a:rPr lang="de-DE" sz="1600" dirty="0"/>
              <a:t>Große Bibliothek</a:t>
            </a:r>
            <a:endParaRPr sz="1600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D39BE93-469E-4734-B8A9-685B46C175FB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19999" y="540000"/>
            <a:ext cx="5130651" cy="602100"/>
          </a:xfrm>
        </p:spPr>
        <p:txBody>
          <a:bodyPr/>
          <a:lstStyle/>
          <a:p>
            <a:r>
              <a:rPr lang="de-DE"/>
              <a:t>VOR- UND NACHTEILE</a:t>
            </a:r>
          </a:p>
        </p:txBody>
      </p:sp>
      <p:grpSp>
        <p:nvGrpSpPr>
          <p:cNvPr id="970" name="Google Shape;970;p61"/>
          <p:cNvGrpSpPr/>
          <p:nvPr/>
        </p:nvGrpSpPr>
        <p:grpSpPr>
          <a:xfrm>
            <a:off x="4377251" y="2990833"/>
            <a:ext cx="360868" cy="367261"/>
            <a:chOff x="-65144125" y="4094450"/>
            <a:chExt cx="311900" cy="317425"/>
          </a:xfrm>
        </p:grpSpPr>
        <p:sp>
          <p:nvSpPr>
            <p:cNvPr id="971" name="Google Shape;971;p61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1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1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Grafik 10" descr="Hinzufügen mit einfarbiger Füllung">
            <a:extLst>
              <a:ext uri="{FF2B5EF4-FFF2-40B4-BE49-F238E27FC236}">
                <a16:creationId xmlns:a16="http://schemas.microsoft.com/office/drawing/2014/main" id="{C22BC707-DC93-4C1F-9DEF-C5F63CEFF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7575" y="1444822"/>
            <a:ext cx="473188" cy="473188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26F24FA-F684-42E9-92EE-E2017DDF99C5}"/>
              </a:ext>
            </a:extLst>
          </p:cNvPr>
          <p:cNvCxnSpPr>
            <a:cxnSpLocks/>
          </p:cNvCxnSpPr>
          <p:nvPr/>
        </p:nvCxnSpPr>
        <p:spPr>
          <a:xfrm>
            <a:off x="6626631" y="1684650"/>
            <a:ext cx="473188" cy="0"/>
          </a:xfrm>
          <a:prstGeom prst="line">
            <a:avLst/>
          </a:prstGeom>
          <a:ln w="57150">
            <a:solidFill>
              <a:srgbClr val="5141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54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44502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WARUM REACT?</a:t>
            </a:r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title"/>
          </p:nvPr>
        </p:nvSpPr>
        <p:spPr>
          <a:xfrm>
            <a:off x="473686" y="1858932"/>
            <a:ext cx="915900" cy="7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title" idx="2"/>
          </p:nvPr>
        </p:nvSpPr>
        <p:spPr>
          <a:xfrm>
            <a:off x="2919309" y="1858932"/>
            <a:ext cx="915900" cy="7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3"/>
          </p:nvPr>
        </p:nvSpPr>
        <p:spPr>
          <a:xfrm>
            <a:off x="5677167" y="1858932"/>
            <a:ext cx="915900" cy="7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subTitle" idx="8"/>
          </p:nvPr>
        </p:nvSpPr>
        <p:spPr>
          <a:xfrm>
            <a:off x="473686" y="2654321"/>
            <a:ext cx="2477670" cy="7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Softwareskalierbarkeit und Flexibilität</a:t>
            </a:r>
            <a:endParaRPr sz="1600"/>
          </a:p>
        </p:txBody>
      </p:sp>
      <p:sp>
        <p:nvSpPr>
          <p:cNvPr id="251" name="Google Shape;251;p38"/>
          <p:cNvSpPr txBox="1">
            <a:spLocks noGrp="1"/>
          </p:cNvSpPr>
          <p:nvPr>
            <p:ph type="subTitle" idx="13"/>
          </p:nvPr>
        </p:nvSpPr>
        <p:spPr>
          <a:xfrm>
            <a:off x="3026421" y="2653271"/>
            <a:ext cx="2650746" cy="1244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600"/>
              </a:spcAft>
            </a:pPr>
            <a:r>
              <a:rPr lang="en" sz="1600"/>
              <a:t>Komponentenabhängige UI</a:t>
            </a:r>
          </a:p>
          <a:p>
            <a:pPr marL="0" indent="0"/>
            <a:r>
              <a:rPr lang="en" sz="1600"/>
              <a:t>→ </a:t>
            </a:r>
            <a:r>
              <a:rPr lang="en"/>
              <a:t>leicht übertragbar und  </a:t>
            </a:r>
          </a:p>
          <a:p>
            <a:pPr marL="0" indent="0">
              <a:spcAft>
                <a:spcPts val="1600"/>
              </a:spcAft>
            </a:pPr>
            <a:r>
              <a:rPr lang="en"/>
              <a:t> </a:t>
            </a:r>
            <a:r>
              <a:rPr lang="en" sz="500"/>
              <a:t> </a:t>
            </a:r>
            <a:r>
              <a:rPr lang="en"/>
              <a:t> erweiterbar</a:t>
            </a:r>
            <a:endParaRPr sz="1600"/>
          </a:p>
        </p:txBody>
      </p:sp>
      <p:sp>
        <p:nvSpPr>
          <p:cNvPr id="252" name="Google Shape;252;p38"/>
          <p:cNvSpPr txBox="1">
            <a:spLocks noGrp="1"/>
          </p:cNvSpPr>
          <p:nvPr>
            <p:ph type="subTitle" idx="14"/>
          </p:nvPr>
        </p:nvSpPr>
        <p:spPr>
          <a:xfrm>
            <a:off x="5677167" y="2654321"/>
            <a:ext cx="3350300" cy="7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600"/>
              <a:t>Viele Erweiterungsmöglichkeiten</a:t>
            </a:r>
          </a:p>
          <a:p>
            <a:pPr marL="742950" lvl="1" indent="-285750">
              <a:spcBef>
                <a:spcPts val="0"/>
              </a:spcBef>
              <a:spcAft>
                <a:spcPts val="1600"/>
              </a:spcAft>
              <a:buFont typeface="Symbol" panose="05050102010706020507" pitchFamily="18" charset="2"/>
              <a:buChar char="-"/>
            </a:pPr>
            <a:r>
              <a:rPr lang="en"/>
              <a:t>Redux-Bibliothek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0861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35C0E39-2633-413F-BC33-0095594F1EC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9256" y="1505230"/>
            <a:ext cx="3768743" cy="452507"/>
          </a:xfrm>
        </p:spPr>
        <p:txBody>
          <a:bodyPr/>
          <a:lstStyle/>
          <a:p>
            <a:pPr algn="l">
              <a:buFont typeface="Symbol" panose="05050102010706020507" pitchFamily="18" charset="2"/>
              <a:buChar char="-"/>
            </a:pPr>
            <a:r>
              <a:rPr lang="en-US" sz="1600"/>
              <a:t>npx create-react-app my-app</a:t>
            </a:r>
          </a:p>
          <a:p>
            <a:pPr marL="139700" indent="0" algn="l">
              <a:buNone/>
            </a:pPr>
            <a:endParaRPr lang="de-DE" sz="160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4"/>
          </p:nvPr>
        </p:nvSpPr>
        <p:spPr>
          <a:xfrm>
            <a:off x="719999" y="540000"/>
            <a:ext cx="5509815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REACT-PROJEKT ERSTELLEN</a:t>
            </a:r>
            <a:endParaRPr/>
          </a:p>
        </p:txBody>
      </p:sp>
      <p:sp>
        <p:nvSpPr>
          <p:cNvPr id="309" name="Google Shape;309;p43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2022-03-09 20-34-45 (online-video-cutter.com) (1) (3)">
            <a:hlinkClick r:id="" action="ppaction://media"/>
            <a:extLst>
              <a:ext uri="{FF2B5EF4-FFF2-40B4-BE49-F238E27FC236}">
                <a16:creationId xmlns:a16="http://schemas.microsoft.com/office/drawing/2014/main" id="{4425C03C-4345-4511-BB6A-186BBFD776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10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0800" y="1957737"/>
            <a:ext cx="3674128" cy="26453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5AB1A0-9695-4304-B9FC-FE0037891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495" y="2317947"/>
            <a:ext cx="1846125" cy="112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platzhalter 12">
            <a:extLst>
              <a:ext uri="{FF2B5EF4-FFF2-40B4-BE49-F238E27FC236}">
                <a16:creationId xmlns:a16="http://schemas.microsoft.com/office/drawing/2014/main" id="{79EC95D9-B4CD-44F0-A9E1-D9CB823B2BCA}"/>
              </a:ext>
            </a:extLst>
          </p:cNvPr>
          <p:cNvSpPr txBox="1">
            <a:spLocks/>
          </p:cNvSpPr>
          <p:nvPr/>
        </p:nvSpPr>
        <p:spPr>
          <a:xfrm>
            <a:off x="796001" y="1503770"/>
            <a:ext cx="3301115" cy="45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Font typeface="Symbol" panose="05050102010706020507" pitchFamily="18" charset="2"/>
              <a:buChar char="-"/>
            </a:pPr>
            <a:r>
              <a:rPr lang="en-US" sz="1600"/>
              <a:t>Installation nodejs</a:t>
            </a:r>
          </a:p>
          <a:p>
            <a:pPr marL="139700" indent="0" algn="l">
              <a:buFont typeface="Inconsolata"/>
              <a:buNone/>
            </a:pP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346400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35C0E39-2633-413F-BC33-0095594F1EC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9256" y="1505230"/>
            <a:ext cx="3674128" cy="452507"/>
          </a:xfrm>
        </p:spPr>
        <p:txBody>
          <a:bodyPr/>
          <a:lstStyle/>
          <a:p>
            <a:pPr algn="l">
              <a:buFont typeface="Symbol" panose="05050102010706020507" pitchFamily="18" charset="2"/>
              <a:buChar char="-"/>
            </a:pPr>
            <a:r>
              <a:rPr lang="en-US" sz="1600"/>
              <a:t>npx create-react-app my-app</a:t>
            </a:r>
          </a:p>
          <a:p>
            <a:pPr marL="139700" indent="0" algn="l">
              <a:buNone/>
            </a:pPr>
            <a:endParaRPr lang="de-DE" sz="160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4"/>
          </p:nvPr>
        </p:nvSpPr>
        <p:spPr>
          <a:xfrm>
            <a:off x="719999" y="540000"/>
            <a:ext cx="5509815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REACT-PROJEKT ERSTELLEN</a:t>
            </a:r>
            <a:endParaRPr/>
          </a:p>
        </p:txBody>
      </p:sp>
      <p:sp>
        <p:nvSpPr>
          <p:cNvPr id="309" name="Google Shape;309;p43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2022-03-09 20-34-45 (online-video-cutter.com) (1) (3)">
            <a:hlinkClick r:id="" action="ppaction://media"/>
            <a:extLst>
              <a:ext uri="{FF2B5EF4-FFF2-40B4-BE49-F238E27FC236}">
                <a16:creationId xmlns:a16="http://schemas.microsoft.com/office/drawing/2014/main" id="{4425C03C-4345-4511-BB6A-186BBFD776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0800" y="1957737"/>
            <a:ext cx="3674128" cy="26453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5AB1A0-9695-4304-B9FC-FE0037891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495" y="2317947"/>
            <a:ext cx="1846125" cy="112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platzhalter 12">
            <a:extLst>
              <a:ext uri="{FF2B5EF4-FFF2-40B4-BE49-F238E27FC236}">
                <a16:creationId xmlns:a16="http://schemas.microsoft.com/office/drawing/2014/main" id="{79EC95D9-B4CD-44F0-A9E1-D9CB823B2BCA}"/>
              </a:ext>
            </a:extLst>
          </p:cNvPr>
          <p:cNvSpPr txBox="1">
            <a:spLocks/>
          </p:cNvSpPr>
          <p:nvPr/>
        </p:nvSpPr>
        <p:spPr>
          <a:xfrm>
            <a:off x="796001" y="1503770"/>
            <a:ext cx="3301115" cy="45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Font typeface="Symbol" panose="05050102010706020507" pitchFamily="18" charset="2"/>
              <a:buChar char="-"/>
            </a:pPr>
            <a:r>
              <a:rPr lang="en-US" sz="1600"/>
              <a:t>Installation nodejs</a:t>
            </a:r>
          </a:p>
          <a:p>
            <a:pPr marL="139700" indent="0" algn="l">
              <a:buFont typeface="Inconsolata"/>
              <a:buNone/>
            </a:pP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100961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4"/>
          </p:nvPr>
        </p:nvSpPr>
        <p:spPr>
          <a:xfrm>
            <a:off x="719999" y="540000"/>
            <a:ext cx="5509815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HINZUFÜGEN</a:t>
            </a:r>
            <a:endParaRPr/>
          </a:p>
        </p:txBody>
      </p:sp>
      <p:sp>
        <p:nvSpPr>
          <p:cNvPr id="309" name="Google Shape;309;p43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Textplatzhalter 12">
            <a:extLst>
              <a:ext uri="{FF2B5EF4-FFF2-40B4-BE49-F238E27FC236}">
                <a16:creationId xmlns:a16="http://schemas.microsoft.com/office/drawing/2014/main" id="{79EC95D9-B4CD-44F0-A9E1-D9CB823B2BCA}"/>
              </a:ext>
            </a:extLst>
          </p:cNvPr>
          <p:cNvSpPr txBox="1">
            <a:spLocks/>
          </p:cNvSpPr>
          <p:nvPr/>
        </p:nvSpPr>
        <p:spPr>
          <a:xfrm>
            <a:off x="719999" y="1391036"/>
            <a:ext cx="3301115" cy="45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Font typeface="Symbol" panose="05050102010706020507" pitchFamily="18" charset="2"/>
              <a:buChar char="-"/>
            </a:pPr>
            <a:r>
              <a:rPr lang="de-DE" sz="1600"/>
              <a:t>npm i react-router-dom</a:t>
            </a:r>
            <a:endParaRPr lang="en-US" sz="16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D057FD-A974-46FC-9AD1-FA701F13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868" y="1885653"/>
            <a:ext cx="5799909" cy="2717847"/>
          </a:xfrm>
          <a:prstGeom prst="rect">
            <a:avLst/>
          </a:prstGeom>
          <a:ln w="9525">
            <a:solidFill>
              <a:srgbClr val="DBD4D1"/>
            </a:solidFill>
          </a:ln>
        </p:spPr>
      </p:pic>
    </p:spTree>
    <p:extLst>
      <p:ext uri="{BB962C8B-B14F-4D97-AF65-F5344CB8AC3E}">
        <p14:creationId xmlns:p14="http://schemas.microsoft.com/office/powerpoint/2010/main" val="128156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4"/>
          </p:nvPr>
        </p:nvSpPr>
        <p:spPr>
          <a:xfrm>
            <a:off x="719999" y="540000"/>
            <a:ext cx="6896372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VERWENDUNG REACT-ROUTER-DOM</a:t>
            </a:r>
            <a:endParaRPr/>
          </a:p>
        </p:txBody>
      </p:sp>
      <p:sp>
        <p:nvSpPr>
          <p:cNvPr id="309" name="Google Shape;309;p43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0954401-58C4-4A89-A282-7227FC92B257}"/>
              </a:ext>
            </a:extLst>
          </p:cNvPr>
          <p:cNvSpPr txBox="1"/>
          <p:nvPr/>
        </p:nvSpPr>
        <p:spPr>
          <a:xfrm>
            <a:off x="1847073" y="1441096"/>
            <a:ext cx="5449853" cy="3162404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App() {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backgroundImageStyle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"mainStyle App"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'Content'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"/search"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"/shoppingList"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ShoppingList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"/emailSent"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EmailSent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"/contact"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"/impressum"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Impressum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"/detail/:recipeID"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DetailView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App;</a:t>
            </a:r>
          </a:p>
        </p:txBody>
      </p:sp>
    </p:spTree>
    <p:extLst>
      <p:ext uri="{BB962C8B-B14F-4D97-AF65-F5344CB8AC3E}">
        <p14:creationId xmlns:p14="http://schemas.microsoft.com/office/powerpoint/2010/main" val="1354016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>
            <a:spLocks noGrp="1"/>
          </p:cNvSpPr>
          <p:nvPr>
            <p:ph type="title"/>
          </p:nvPr>
        </p:nvSpPr>
        <p:spPr>
          <a:xfrm>
            <a:off x="710475" y="540000"/>
            <a:ext cx="39975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A4DDEE8-521C-4E55-B1EC-D53BE0D4F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603" b="74423"/>
          <a:stretch/>
        </p:blipFill>
        <p:spPr>
          <a:xfrm>
            <a:off x="5415607" y="1290996"/>
            <a:ext cx="595383" cy="588807"/>
          </a:xfrm>
          <a:prstGeom prst="ellipse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8664F77-4457-4A26-B5F1-0A60A8CBB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86" t="10670" r="20074" b="66055"/>
          <a:stretch/>
        </p:blipFill>
        <p:spPr>
          <a:xfrm>
            <a:off x="5422181" y="1939219"/>
            <a:ext cx="588809" cy="588809"/>
          </a:xfrm>
          <a:prstGeom prst="ellipse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BD979ED-BA20-47CA-BE83-382CF9F62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53" b="78836"/>
          <a:stretch/>
        </p:blipFill>
        <p:spPr>
          <a:xfrm>
            <a:off x="5422181" y="2613442"/>
            <a:ext cx="588810" cy="588809"/>
          </a:xfrm>
          <a:prstGeom prst="ellipse">
            <a:avLst/>
          </a:prstGeom>
        </p:spPr>
      </p:pic>
      <p:sp>
        <p:nvSpPr>
          <p:cNvPr id="25" name="Textplatzhalter 12">
            <a:extLst>
              <a:ext uri="{FF2B5EF4-FFF2-40B4-BE49-F238E27FC236}">
                <a16:creationId xmlns:a16="http://schemas.microsoft.com/office/drawing/2014/main" id="{D8738698-2C13-40ED-ACB0-2E22735F62D2}"/>
              </a:ext>
            </a:extLst>
          </p:cNvPr>
          <p:cNvSpPr txBox="1">
            <a:spLocks/>
          </p:cNvSpPr>
          <p:nvPr/>
        </p:nvSpPr>
        <p:spPr>
          <a:xfrm>
            <a:off x="5911930" y="1367490"/>
            <a:ext cx="1052969" cy="45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l">
              <a:buNone/>
            </a:pPr>
            <a:r>
              <a:rPr lang="en-US"/>
              <a:t>#E2683C</a:t>
            </a:r>
          </a:p>
        </p:txBody>
      </p:sp>
      <p:sp>
        <p:nvSpPr>
          <p:cNvPr id="26" name="Textplatzhalter 12">
            <a:extLst>
              <a:ext uri="{FF2B5EF4-FFF2-40B4-BE49-F238E27FC236}">
                <a16:creationId xmlns:a16="http://schemas.microsoft.com/office/drawing/2014/main" id="{650E1512-91A0-4DD8-8030-07F2CE87669B}"/>
              </a:ext>
            </a:extLst>
          </p:cNvPr>
          <p:cNvSpPr txBox="1">
            <a:spLocks/>
          </p:cNvSpPr>
          <p:nvPr/>
        </p:nvSpPr>
        <p:spPr>
          <a:xfrm>
            <a:off x="5911930" y="2009213"/>
            <a:ext cx="1052971" cy="45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l">
              <a:buNone/>
            </a:pPr>
            <a:r>
              <a:rPr lang="en-US"/>
              <a:t>#A9C45E</a:t>
            </a:r>
          </a:p>
        </p:txBody>
      </p:sp>
      <p:sp>
        <p:nvSpPr>
          <p:cNvPr id="27" name="Textplatzhalter 12">
            <a:extLst>
              <a:ext uri="{FF2B5EF4-FFF2-40B4-BE49-F238E27FC236}">
                <a16:creationId xmlns:a16="http://schemas.microsoft.com/office/drawing/2014/main" id="{19E74F1B-13DF-435E-BFA4-CFE15A2B91F7}"/>
              </a:ext>
            </a:extLst>
          </p:cNvPr>
          <p:cNvSpPr txBox="1">
            <a:spLocks/>
          </p:cNvSpPr>
          <p:nvPr/>
        </p:nvSpPr>
        <p:spPr>
          <a:xfrm>
            <a:off x="5911927" y="2683140"/>
            <a:ext cx="1052972" cy="45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l">
              <a:buNone/>
            </a:pPr>
            <a:r>
              <a:rPr lang="en-US"/>
              <a:t>#66921B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ADDC3904-FAB5-497A-8103-A5F96286548C}"/>
              </a:ext>
            </a:extLst>
          </p:cNvPr>
          <p:cNvSpPr txBox="1">
            <a:spLocks/>
          </p:cNvSpPr>
          <p:nvPr/>
        </p:nvSpPr>
        <p:spPr>
          <a:xfrm>
            <a:off x="5183525" y="795761"/>
            <a:ext cx="2176280" cy="45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l">
              <a:buNone/>
            </a:pPr>
            <a:r>
              <a:rPr lang="en-US" sz="1600"/>
              <a:t>Farbpalette: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ECAB96F-7DAE-4101-B974-F1A2C40F7625}"/>
              </a:ext>
            </a:extLst>
          </p:cNvPr>
          <p:cNvSpPr txBox="1">
            <a:spLocks/>
          </p:cNvSpPr>
          <p:nvPr/>
        </p:nvSpPr>
        <p:spPr>
          <a:xfrm>
            <a:off x="601616" y="1104334"/>
            <a:ext cx="3562749" cy="3355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l">
              <a:lnSpc>
                <a:spcPct val="150000"/>
              </a:lnSpc>
              <a:buNone/>
            </a:pPr>
            <a:r>
              <a:rPr lang="en-US" sz="1600"/>
              <a:t>Schriftart:</a:t>
            </a:r>
          </a:p>
          <a:p>
            <a:pPr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1600"/>
              <a:t>Segoe UI</a:t>
            </a:r>
          </a:p>
          <a:p>
            <a:pPr algn="l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en-US" sz="1600"/>
              <a:t>IOS: San Francisco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sz="1600"/>
              <a:t>Hintergrundbild:</a:t>
            </a:r>
          </a:p>
          <a:p>
            <a:pPr marL="139700" indent="0" algn="l">
              <a:buNone/>
            </a:pPr>
            <a:endParaRPr lang="en-US" sz="1600"/>
          </a:p>
          <a:p>
            <a:pPr marL="139700" indent="0" algn="l">
              <a:buNone/>
            </a:pPr>
            <a:endParaRPr lang="en-US" sz="1600"/>
          </a:p>
        </p:txBody>
      </p:sp>
      <p:pic>
        <p:nvPicPr>
          <p:cNvPr id="7" name="Grafik 6" descr="Ein Bild, das Tisch, drinnen, Teller, mehrere enthält.&#10;&#10;Automatisch generierte Beschreibung">
            <a:extLst>
              <a:ext uri="{FF2B5EF4-FFF2-40B4-BE49-F238E27FC236}">
                <a16:creationId xmlns:a16="http://schemas.microsoft.com/office/drawing/2014/main" id="{7C9C2CC3-B762-499C-9F5D-7F09630B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856" y="2983318"/>
            <a:ext cx="2430271" cy="1620181"/>
          </a:xfrm>
          <a:prstGeom prst="rect">
            <a:avLst/>
          </a:prstGeom>
        </p:spPr>
      </p:pic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CBFBB496-9FFB-45F8-85F0-FC562A35F4BA}"/>
              </a:ext>
            </a:extLst>
          </p:cNvPr>
          <p:cNvSpPr txBox="1">
            <a:spLocks/>
          </p:cNvSpPr>
          <p:nvPr/>
        </p:nvSpPr>
        <p:spPr>
          <a:xfrm>
            <a:off x="5183525" y="3932991"/>
            <a:ext cx="3562749" cy="43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l">
              <a:buNone/>
            </a:pPr>
            <a:r>
              <a:rPr lang="en-US" sz="1600"/>
              <a:t>gesund, frisch, modern </a:t>
            </a:r>
          </a:p>
          <a:p>
            <a:pPr marL="139700" indent="0" algn="l">
              <a:buNone/>
            </a:pPr>
            <a:endParaRPr lang="en-US" sz="1600"/>
          </a:p>
          <a:p>
            <a:pPr marL="139700" indent="0" algn="l">
              <a:buNone/>
            </a:pPr>
            <a:endParaRPr lang="en-US" sz="16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7099C59-CDFC-4E04-B40C-4B27A6149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2" t="15471" r="61382" b="64734"/>
          <a:stretch/>
        </p:blipFill>
        <p:spPr>
          <a:xfrm>
            <a:off x="5422181" y="3273009"/>
            <a:ext cx="590400" cy="590400"/>
          </a:xfrm>
          <a:prstGeom prst="ellipse">
            <a:avLst/>
          </a:prstGeom>
        </p:spPr>
      </p:pic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8CECBE6B-63E4-491D-8FFF-E617CE3EFB67}"/>
              </a:ext>
            </a:extLst>
          </p:cNvPr>
          <p:cNvSpPr txBox="1">
            <a:spLocks/>
          </p:cNvSpPr>
          <p:nvPr/>
        </p:nvSpPr>
        <p:spPr>
          <a:xfrm>
            <a:off x="5911927" y="3341955"/>
            <a:ext cx="1052972" cy="45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l">
              <a:buNone/>
            </a:pPr>
            <a:r>
              <a:rPr lang="en-US"/>
              <a:t>#EDF0F4</a:t>
            </a:r>
          </a:p>
        </p:txBody>
      </p:sp>
    </p:spTree>
    <p:extLst>
      <p:ext uri="{BB962C8B-B14F-4D97-AF65-F5344CB8AC3E}">
        <p14:creationId xmlns:p14="http://schemas.microsoft.com/office/powerpoint/2010/main" val="2487820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>
            <a:spLocks noGrp="1"/>
          </p:cNvSpPr>
          <p:nvPr>
            <p:ph type="title"/>
          </p:nvPr>
        </p:nvSpPr>
        <p:spPr>
          <a:xfrm>
            <a:off x="710475" y="540000"/>
            <a:ext cx="39975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8ECAB96F-7DAE-4101-B974-F1A2C40F7625}"/>
              </a:ext>
            </a:extLst>
          </p:cNvPr>
          <p:cNvSpPr txBox="1">
            <a:spLocks/>
          </p:cNvSpPr>
          <p:nvPr/>
        </p:nvSpPr>
        <p:spPr>
          <a:xfrm>
            <a:off x="585503" y="1353795"/>
            <a:ext cx="3562749" cy="324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l">
              <a:buNone/>
            </a:pPr>
            <a:endParaRPr lang="en-US"/>
          </a:p>
          <a:p>
            <a:pPr marL="139700" indent="0" algn="l">
              <a:buNone/>
            </a:pPr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0A445CE-B71E-4A03-B52C-AB9935073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975" y="1234500"/>
            <a:ext cx="3746810" cy="7146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4DC484D-35D8-4D71-AB13-C36C8B7E8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441" y="2041835"/>
            <a:ext cx="1869877" cy="1873624"/>
          </a:xfrm>
          <a:prstGeom prst="rect">
            <a:avLst/>
          </a:prstGeom>
        </p:spPr>
      </p:pic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6A2EE4BB-CB0B-4856-9806-EBCD2BF7A61E}"/>
              </a:ext>
            </a:extLst>
          </p:cNvPr>
          <p:cNvSpPr txBox="1">
            <a:spLocks/>
          </p:cNvSpPr>
          <p:nvPr/>
        </p:nvSpPr>
        <p:spPr>
          <a:xfrm>
            <a:off x="710475" y="1234501"/>
            <a:ext cx="3562749" cy="3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/>
              <a:t>Erstellt in Procreate (IPad)</a:t>
            </a:r>
          </a:p>
          <a:p>
            <a:pPr algn="l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/>
              <a:t>Schriftart: Avenir-Heavy</a:t>
            </a:r>
          </a:p>
          <a:p>
            <a:pPr algn="l">
              <a:buFont typeface="Symbol" panose="05050102010706020507" pitchFamily="18" charset="2"/>
              <a:buChar char="-"/>
            </a:pPr>
            <a:endParaRPr lang="en-US"/>
          </a:p>
          <a:p>
            <a:pPr marL="139700" indent="0" algn="l">
              <a:buNone/>
            </a:pPr>
            <a:endParaRPr lang="en-US"/>
          </a:p>
          <a:p>
            <a:pPr marL="139700" indent="0" algn="l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46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>
            <a:spLocks noGrp="1"/>
          </p:cNvSpPr>
          <p:nvPr>
            <p:ph type="title"/>
          </p:nvPr>
        </p:nvSpPr>
        <p:spPr>
          <a:xfrm>
            <a:off x="720000" y="2228963"/>
            <a:ext cx="3852000" cy="685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HEADER + FOOTER</a:t>
            </a: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CDF12C2-EFB7-4EEA-94DC-B8185A337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98"/>
          <a:stretch/>
        </p:blipFill>
        <p:spPr>
          <a:xfrm>
            <a:off x="542693" y="528915"/>
            <a:ext cx="8058614" cy="3999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DFD0C39-C5EE-4187-9961-70A81A92F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93" y="4410401"/>
            <a:ext cx="8058614" cy="1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6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subTitle" idx="4294967295"/>
          </p:nvPr>
        </p:nvSpPr>
        <p:spPr>
          <a:xfrm>
            <a:off x="720000" y="1209675"/>
            <a:ext cx="7766700" cy="3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vvic"/>
              <a:buAutoNum type="arabicPeriod"/>
            </a:pPr>
            <a:r>
              <a:rPr lang="en-US" sz="1600"/>
              <a:t>Vorstellung der Webseite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vvic"/>
              <a:buAutoNum type="arabicPeriod"/>
            </a:pPr>
            <a:r>
              <a:rPr lang="en-US" sz="1600"/>
              <a:t>React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vvic"/>
              <a:buAutoNum type="arabicPeriod"/>
            </a:pPr>
            <a:r>
              <a:rPr lang="en-US" sz="1600"/>
              <a:t>Einzelansichten und verwendete Technologien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vvic"/>
              <a:buAutoNum type="arabicPeriod"/>
            </a:pPr>
            <a:r>
              <a:rPr lang="en-US" sz="1600"/>
              <a:t>Lessons Learned</a:t>
            </a:r>
          </a:p>
          <a:p>
            <a:pPr marL="457200" lvl="0" indent="-298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vvic"/>
              <a:buAutoNum type="arabicPeriod"/>
            </a:pPr>
            <a:r>
              <a:rPr lang="en-US" sz="1600"/>
              <a:t>Quellen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vvic"/>
              <a:buAutoNum type="arabicPeriod"/>
            </a:pPr>
            <a:endParaRPr lang="en-US" sz="1600"/>
          </a:p>
        </p:txBody>
      </p:sp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ÜBERSICHT</a:t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8604000" y="46035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409C11-5A70-4769-8E26-1BE78C10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507" y="540000"/>
            <a:ext cx="1651493" cy="16514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+ FOOTER</a:t>
            </a:r>
            <a:endParaRPr/>
          </a:p>
        </p:txBody>
      </p:sp>
      <p:sp>
        <p:nvSpPr>
          <p:cNvPr id="309" name="Google Shape;309;p43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F5F9814-CFE8-4AA0-A3F1-F88247B4EE70}"/>
              </a:ext>
            </a:extLst>
          </p:cNvPr>
          <p:cNvSpPr txBox="1"/>
          <p:nvPr/>
        </p:nvSpPr>
        <p:spPr>
          <a:xfrm>
            <a:off x="540000" y="2156676"/>
            <a:ext cx="3676650" cy="2446824"/>
          </a:xfrm>
          <a:prstGeom prst="rect">
            <a:avLst/>
          </a:prstGeom>
          <a:solidFill>
            <a:schemeClr val="tx1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750px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grid-template-areas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 burger"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"nav nav"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.nav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grid-template-rows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repeat(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auto);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grid-template-columns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none;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grid-row-gap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rgba(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0.95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rgba(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border-bottom-left-radius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border-bottom-right-radius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.burgerButton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inline;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08298B1-D7FE-4465-963D-51A0B133D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" t="6217" r="370" b="4914"/>
          <a:stretch/>
        </p:blipFill>
        <p:spPr>
          <a:xfrm>
            <a:off x="5077158" y="2386312"/>
            <a:ext cx="3836644" cy="370875"/>
          </a:xfrm>
          <a:prstGeom prst="rect">
            <a:avLst/>
          </a:prstGeom>
          <a:ln>
            <a:solidFill>
              <a:srgbClr val="DBD4D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A48650E-3BE8-4D1B-9E89-37D8EC3A19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" t="6216" r="403" b="5378"/>
          <a:stretch/>
        </p:blipFill>
        <p:spPr>
          <a:xfrm>
            <a:off x="4008937" y="1365836"/>
            <a:ext cx="4904865" cy="376201"/>
          </a:xfrm>
          <a:prstGeom prst="rect">
            <a:avLst/>
          </a:prstGeom>
          <a:ln>
            <a:solidFill>
              <a:srgbClr val="DBD4D1"/>
            </a:solidFill>
          </a:ln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CD1A07E-9051-4ED8-94AA-2002364DADE3}"/>
              </a:ext>
            </a:extLst>
          </p:cNvPr>
          <p:cNvCxnSpPr/>
          <p:nvPr/>
        </p:nvCxnSpPr>
        <p:spPr>
          <a:xfrm>
            <a:off x="6995480" y="1818967"/>
            <a:ext cx="0" cy="468000"/>
          </a:xfrm>
          <a:prstGeom prst="straightConnector1">
            <a:avLst/>
          </a:prstGeom>
          <a:ln w="38100">
            <a:solidFill>
              <a:srgbClr val="5141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415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+ FOOTER</a:t>
            </a:r>
            <a:endParaRPr/>
          </a:p>
        </p:txBody>
      </p:sp>
      <p:sp>
        <p:nvSpPr>
          <p:cNvPr id="309" name="Google Shape;309;p43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F5F9814-CFE8-4AA0-A3F1-F88247B4EE70}"/>
              </a:ext>
            </a:extLst>
          </p:cNvPr>
          <p:cNvSpPr txBox="1"/>
          <p:nvPr/>
        </p:nvSpPr>
        <p:spPr>
          <a:xfrm>
            <a:off x="540000" y="1970409"/>
            <a:ext cx="7723467" cy="1554272"/>
          </a:xfrm>
          <a:prstGeom prst="rect">
            <a:avLst/>
          </a:prstGeom>
          <a:solidFill>
            <a:schemeClr val="tx1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navigate(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require(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(width&lt;=</a:t>
            </a:r>
            <a:r>
              <a:rPr lang="de-DE" sz="9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750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'name_small.png‘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	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'name.png'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"headerLogo"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CSSTransition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!isSmallScreen || isNavVisible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timeout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350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classNames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"navAnimation"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unmountOnExit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2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endParaRPr/>
          </a:p>
        </p:txBody>
      </p:sp>
      <p:sp>
        <p:nvSpPr>
          <p:cNvPr id="309" name="Google Shape;309;p43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942786D-3F4F-4013-B7D2-6A484814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354" y="1412620"/>
            <a:ext cx="6714291" cy="3190880"/>
          </a:xfrm>
          <a:prstGeom prst="rect">
            <a:avLst/>
          </a:prstGeom>
          <a:ln>
            <a:solidFill>
              <a:srgbClr val="DBD4D1"/>
            </a:solidFill>
          </a:ln>
        </p:spPr>
      </p:pic>
    </p:spTree>
    <p:extLst>
      <p:ext uri="{BB962C8B-B14F-4D97-AF65-F5344CB8AC3E}">
        <p14:creationId xmlns:p14="http://schemas.microsoft.com/office/powerpoint/2010/main" val="2254028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SLIDESHOW</a:t>
            </a:r>
            <a:endParaRPr dirty="0"/>
          </a:p>
        </p:txBody>
      </p:sp>
      <p:sp>
        <p:nvSpPr>
          <p:cNvPr id="309" name="Google Shape;309;p43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A66C21-6613-4365-B865-11B5BDBFD8E9}"/>
              </a:ext>
            </a:extLst>
          </p:cNvPr>
          <p:cNvSpPr txBox="1"/>
          <p:nvPr/>
        </p:nvSpPr>
        <p:spPr>
          <a:xfrm>
            <a:off x="5173466" y="1441096"/>
            <a:ext cx="3422400" cy="2577629"/>
          </a:xfrm>
          <a:prstGeom prst="rect">
            <a:avLst/>
          </a:prstGeom>
          <a:solidFill>
            <a:schemeClr val="tx1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React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ImageSlider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"./ImageSlider"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Home() {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"card cardMain"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Top-Rezepte der Woche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"recipeContainer"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ImageSlider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Home;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C60E0D-5CBD-4217-A80D-6A1E08F06F28}"/>
              </a:ext>
            </a:extLst>
          </p:cNvPr>
          <p:cNvSpPr txBox="1"/>
          <p:nvPr/>
        </p:nvSpPr>
        <p:spPr>
          <a:xfrm>
            <a:off x="548134" y="1441096"/>
            <a:ext cx="3878368" cy="3162404"/>
          </a:xfrm>
          <a:prstGeom prst="rect">
            <a:avLst/>
          </a:prstGeom>
          <a:solidFill>
            <a:schemeClr val="tx1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topRecipe0 = require(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'../data/Recipes.json'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de-DE" sz="9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topRecipe1 = require(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'../data/Recipes.json'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de-DE" sz="9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topRecipe2 = require(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'../data/Recipes.json'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de-DE" sz="9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SliderData=[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id: topRecipe0.id,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url: topRecipe0.image,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caption: topRecipe0.name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id: topRecipe1.id,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url: topRecipe1.image,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caption: topRecipe1.name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id: topRecipe2.id,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url: topRecipe2.image,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caption: topRecipe2.name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2358858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SLIDESHOW</a:t>
            </a:r>
            <a:endParaRPr dirty="0"/>
          </a:p>
        </p:txBody>
      </p:sp>
      <p:sp>
        <p:nvSpPr>
          <p:cNvPr id="309" name="Google Shape;309;p43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A66C21-6613-4365-B865-11B5BDBFD8E9}"/>
              </a:ext>
            </a:extLst>
          </p:cNvPr>
          <p:cNvSpPr txBox="1"/>
          <p:nvPr/>
        </p:nvSpPr>
        <p:spPr>
          <a:xfrm>
            <a:off x="993900" y="1464179"/>
            <a:ext cx="7156200" cy="3139321"/>
          </a:xfrm>
          <a:prstGeom prst="rect">
            <a:avLst/>
          </a:prstGeom>
          <a:solidFill>
            <a:schemeClr val="tx1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slideProps={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indicators: 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duration: 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arrows: 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ImageSlider = () 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navigate = useNavigate();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"slide-container"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Slide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...slideProps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SliderData.map((slideImage, index)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'box'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"zoomIMG"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require(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'../images/'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slideImage.url)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navigate(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'/detail/'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slideImage.id)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"imgCaption"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slideImage.caption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))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Slide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B3A819A-E80C-4542-8DC0-4FEEF3FFC80D}"/>
              </a:ext>
            </a:extLst>
          </p:cNvPr>
          <p:cNvSpPr txBox="1"/>
          <p:nvPr/>
        </p:nvSpPr>
        <p:spPr>
          <a:xfrm>
            <a:off x="4380567" y="1464179"/>
            <a:ext cx="3769533" cy="784830"/>
          </a:xfrm>
          <a:prstGeom prst="rect">
            <a:avLst/>
          </a:prstGeom>
          <a:solidFill>
            <a:schemeClr val="tx1">
              <a:lumMod val="10000"/>
            </a:schemeClr>
          </a:solidFill>
          <a:ln>
            <a:solidFill>
              <a:srgbClr val="DBD4D1"/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React 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{Slide} 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'react-slideshow-image'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SliderData } 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'./SliderData'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'react-slideshow-image/dist/styles.css'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{useNavigate } 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'react-router-dom'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8644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title"/>
          </p:nvPr>
        </p:nvSpPr>
        <p:spPr>
          <a:xfrm>
            <a:off x="781871" y="549767"/>
            <a:ext cx="32949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SUCHE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ED04D94-E46C-4D02-98AC-BD89D4110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257" y="1430811"/>
            <a:ext cx="6740077" cy="31629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16277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7C1D928-21D8-46D6-BC16-C03D4A9E8F71}"/>
              </a:ext>
            </a:extLst>
          </p:cNvPr>
          <p:cNvSpPr txBox="1"/>
          <p:nvPr/>
        </p:nvSpPr>
        <p:spPr>
          <a:xfrm>
            <a:off x="540000" y="540000"/>
            <a:ext cx="7432425" cy="823302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React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{useNavigate }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'react-router-dom'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SearchData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'../data/Recipes.json'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{useState}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{orderRecipesByName}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"../functions/RecipesFunctions"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E84CEA7-0930-46A3-B070-F7C9F1EA8583}"/>
              </a:ext>
            </a:extLst>
          </p:cNvPr>
          <p:cNvSpPr txBox="1"/>
          <p:nvPr/>
        </p:nvSpPr>
        <p:spPr>
          <a:xfrm>
            <a:off x="540000" y="3824515"/>
            <a:ext cx="7432425" cy="969496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sz="9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flexContainer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de-DE" sz="9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detail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/'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recipe.id)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recipePic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recipe.name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</a:t>
            </a:r>
            <a:r>
              <a:rPr lang="de-DE" sz="9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/'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sz="9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recipe.image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9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recipeDescription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recipe.name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Zubereitungszeit: 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recipe.duration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Minuten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69A53F4-8CE7-4BE9-93D6-AAA3FE3AF118}"/>
              </a:ext>
            </a:extLst>
          </p:cNvPr>
          <p:cNvSpPr txBox="1"/>
          <p:nvPr/>
        </p:nvSpPr>
        <p:spPr>
          <a:xfrm>
            <a:off x="539999" y="1456775"/>
            <a:ext cx="7432425" cy="1261884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sz="9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Search() {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cardMain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searchCard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Suche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SearchBar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"Suchbegriff eingeben.."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SearchData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9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8D713D6-B4D0-4834-AE85-6FF56E586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99" y="2812132"/>
            <a:ext cx="7432425" cy="87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66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>
            <a:spLocks noGrp="1"/>
          </p:cNvSpPr>
          <p:nvPr>
            <p:ph type="title"/>
          </p:nvPr>
        </p:nvSpPr>
        <p:spPr>
          <a:xfrm>
            <a:off x="666183" y="1119208"/>
            <a:ext cx="3905817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DETAILANSICHT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9" name="Google Shape;319;p44"/>
          <p:cNvSpPr txBox="1">
            <a:spLocks noGrp="1"/>
          </p:cNvSpPr>
          <p:nvPr>
            <p:ph type="title" idx="5"/>
          </p:nvPr>
        </p:nvSpPr>
        <p:spPr>
          <a:xfrm>
            <a:off x="4572000" y="3226293"/>
            <a:ext cx="19329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REZEPT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7E15C8DD-272D-4E88-BEFE-66E5093A488C}"/>
              </a:ext>
            </a:extLst>
          </p:cNvPr>
          <p:cNvSpPr txBox="1"/>
          <p:nvPr/>
        </p:nvSpPr>
        <p:spPr>
          <a:xfrm>
            <a:off x="4351796" y="3226788"/>
            <a:ext cx="4024856" cy="530915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sz="9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de-DE" sz="9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de-DE" sz="9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9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-router'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de-DE" sz="9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recipeID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= </a:t>
            </a:r>
            <a:r>
              <a:rPr lang="de-DE" sz="9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7" name="Google Shape;296;p43">
            <a:extLst>
              <a:ext uri="{FF2B5EF4-FFF2-40B4-BE49-F238E27FC236}">
                <a16:creationId xmlns:a16="http://schemas.microsoft.com/office/drawing/2014/main" id="{3FD89315-BBFA-4E2C-89C3-FEA43AD589CF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500" b="1" dirty="0">
                <a:solidFill>
                  <a:srgbClr val="514138"/>
                </a:solidFill>
                <a:latin typeface="Oswald"/>
                <a:sym typeface="Oswald"/>
              </a:rPr>
              <a:t>PFAD-PARAMETER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108CE36-CF18-40D5-82C2-460CAF1F3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98" y="1470541"/>
            <a:ext cx="3947502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6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B6A73A5C-492C-4685-BDF7-011B7EECFCAB}"/>
              </a:ext>
            </a:extLst>
          </p:cNvPr>
          <p:cNvSpPr txBox="1"/>
          <p:nvPr/>
        </p:nvSpPr>
        <p:spPr>
          <a:xfrm>
            <a:off x="1019163" y="1209894"/>
            <a:ext cx="7105673" cy="2870016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"Schnitzel"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"duration"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ingredients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:[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{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"Oberschale vom Schwein"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amounth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{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"Pommes"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amounth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{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"Butterschmalz"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amounth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"EL"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{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"Zitrone"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amounth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"Stück"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],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"Schnitzel.jpg"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de-DE" sz="9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"Pommes in den Ofen schieben."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 einer ausreichend großen Pfanne Butterschmalz erhitzen und die Schnitzel von beiden </a:t>
            </a:r>
            <a:endParaRPr lang="de-DE" sz="9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Seiten darin jeweils 1 Minute kräftig anbraten. Hitze reduzieren und weitere 5 Minuten </a:t>
            </a:r>
            <a:endParaRPr lang="de-DE" sz="9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bei wenig Temperatur ziehen lassen."</a:t>
            </a:r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9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"Mit Pommes und weiteren Beilagen auf Teller verteilen und sofort servieren."</a:t>
            </a:r>
            <a:endParaRPr lang="de-DE" sz="9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]</a:t>
            </a:r>
          </a:p>
          <a:p>
            <a:r>
              <a:rPr lang="de-DE" sz="9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</p:txBody>
      </p:sp>
      <p:sp>
        <p:nvSpPr>
          <p:cNvPr id="3" name="Google Shape;296;p43">
            <a:extLst>
              <a:ext uri="{FF2B5EF4-FFF2-40B4-BE49-F238E27FC236}">
                <a16:creationId xmlns:a16="http://schemas.microsoft.com/office/drawing/2014/main" id="{5768B8F8-1B71-47F3-BCE0-BAAEFCF94019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500" b="1" dirty="0">
                <a:solidFill>
                  <a:srgbClr val="514138"/>
                </a:solidFill>
                <a:latin typeface="Oswald"/>
                <a:sym typeface="Oswald"/>
              </a:rPr>
              <a:t>RECIPES.JSON</a:t>
            </a:r>
          </a:p>
        </p:txBody>
      </p:sp>
    </p:spTree>
    <p:extLst>
      <p:ext uri="{BB962C8B-B14F-4D97-AF65-F5344CB8AC3E}">
        <p14:creationId xmlns:p14="http://schemas.microsoft.com/office/powerpoint/2010/main" val="202536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347700" cy="7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SKIZZE</a:t>
            </a:r>
            <a:endParaRPr dirty="0"/>
          </a:p>
        </p:txBody>
      </p:sp>
      <p:sp>
        <p:nvSpPr>
          <p:cNvPr id="235" name="Google Shape;235;p37"/>
          <p:cNvSpPr/>
          <p:nvPr/>
        </p:nvSpPr>
        <p:spPr>
          <a:xfrm>
            <a:off x="8604000" y="46035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0B7EA0-7391-482D-A759-8F5724A91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27" y="0"/>
            <a:ext cx="51046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5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5F68DC01-898B-46D6-ACCD-F9F4118463A0}"/>
              </a:ext>
            </a:extLst>
          </p:cNvPr>
          <p:cNvSpPr txBox="1"/>
          <p:nvPr/>
        </p:nvSpPr>
        <p:spPr>
          <a:xfrm>
            <a:off x="1660922" y="1429129"/>
            <a:ext cx="5822156" cy="2285241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app = initializeApp(firebaseConfig);</a:t>
            </a:r>
          </a:p>
          <a:p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db = getFirestore(app);</a:t>
            </a:r>
          </a:p>
          <a:p>
            <a:b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readComment(recipeID) {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docRef = doc(db, 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'comments/'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recipeID);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docSnap =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getDoc(docRef);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docSnap.data();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addComment(recipeID, text, newId) {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docRef = doc(db, 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'comments/'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recipeID);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setDoc(docRef, {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[newId]: text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{merge: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Google Shape;296;p43">
            <a:extLst>
              <a:ext uri="{FF2B5EF4-FFF2-40B4-BE49-F238E27FC236}">
                <a16:creationId xmlns:a16="http://schemas.microsoft.com/office/drawing/2014/main" id="{326F4739-1F51-427F-9EA0-578BFA4A9FF3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500" b="1" dirty="0">
                <a:solidFill>
                  <a:srgbClr val="514138"/>
                </a:solidFill>
                <a:latin typeface="Oswald"/>
                <a:sym typeface="Oswald"/>
              </a:rPr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2152940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7220-20A6-D84C-810C-68D059E55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15" y="1087988"/>
            <a:ext cx="4063685" cy="957217"/>
          </a:xfrm>
        </p:spPr>
        <p:txBody>
          <a:bodyPr/>
          <a:lstStyle/>
          <a:p>
            <a:r>
              <a:rPr lang="de-DE" sz="4500"/>
              <a:t>EINKAUFSLISTE</a:t>
            </a:r>
            <a:endParaRPr lang="de-DE" sz="4500" dirty="0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7A4E8023-6F65-C44D-AD41-D9201971D3B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44550" y="2940926"/>
            <a:ext cx="3986092" cy="798000"/>
          </a:xfrm>
        </p:spPr>
        <p:txBody>
          <a:bodyPr/>
          <a:lstStyle/>
          <a:p>
            <a:pPr algn="l"/>
            <a:r>
              <a:rPr lang="de-DE"/>
              <a:t>VERSENDEN UND SPEICHERN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074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7BB7CCF-64AB-498E-92C0-BCD390216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20" y="679204"/>
            <a:ext cx="7968617" cy="37850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900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38;p69">
            <a:extLst>
              <a:ext uri="{FF2B5EF4-FFF2-40B4-BE49-F238E27FC236}">
                <a16:creationId xmlns:a16="http://schemas.microsoft.com/office/drawing/2014/main" id="{711EAB62-3C72-42B0-8795-175DB526C0BF}"/>
              </a:ext>
            </a:extLst>
          </p:cNvPr>
          <p:cNvSpPr txBox="1"/>
          <p:nvPr/>
        </p:nvSpPr>
        <p:spPr>
          <a:xfrm>
            <a:off x="519289" y="1400175"/>
            <a:ext cx="7824611" cy="3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Wird für Kontaktformulare genutzt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Kann im Frontend verwendet werden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Kann Kopie der „Kontaktanfrage“ versenden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Zusätzliche Funktionen: Templates, CC, Captcha</a:t>
            </a:r>
            <a:endParaRPr sz="1600">
              <a:solidFill>
                <a:schemeClr val="dk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6" name="Picture 2" descr="FormSubmit logo">
            <a:extLst>
              <a:ext uri="{FF2B5EF4-FFF2-40B4-BE49-F238E27FC236}">
                <a16:creationId xmlns:a16="http://schemas.microsoft.com/office/drawing/2014/main" id="{D3E73E3A-4F33-45F8-8CDA-3D231418E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3" y="651380"/>
            <a:ext cx="3695853" cy="74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3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F58229-A23D-FE49-AC05-7187D0A6F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66" y="0"/>
            <a:ext cx="3894867" cy="5041900"/>
          </a:xfrm>
          <a:prstGeom prst="rect">
            <a:avLst/>
          </a:prstGeom>
          <a:noFill/>
        </p:spPr>
      </p:pic>
      <p:pic>
        <p:nvPicPr>
          <p:cNvPr id="5" name="Grafik 4" descr="Ein Bild, das Text, Monitor, drinnen, Bildschirm enthält.&#10;&#10;Automatisch generierte Beschreibung">
            <a:extLst>
              <a:ext uri="{FF2B5EF4-FFF2-40B4-BE49-F238E27FC236}">
                <a16:creationId xmlns:a16="http://schemas.microsoft.com/office/drawing/2014/main" id="{13102942-95B4-A041-B52B-7CD51EC4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37043"/>
            <a:ext cx="9144000" cy="146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38;p69">
            <a:extLst>
              <a:ext uri="{FF2B5EF4-FFF2-40B4-BE49-F238E27FC236}">
                <a16:creationId xmlns:a16="http://schemas.microsoft.com/office/drawing/2014/main" id="{711EAB62-3C72-42B0-8795-175DB526C0BF}"/>
              </a:ext>
            </a:extLst>
          </p:cNvPr>
          <p:cNvSpPr txBox="1"/>
          <p:nvPr/>
        </p:nvSpPr>
        <p:spPr>
          <a:xfrm>
            <a:off x="530578" y="1400175"/>
            <a:ext cx="7813322" cy="3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Generiert PDFs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Client basiert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Simple Syntax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Viele Formatierungsmöglichkeiten</a:t>
            </a:r>
          </a:p>
        </p:txBody>
      </p:sp>
      <p:pic>
        <p:nvPicPr>
          <p:cNvPr id="5" name="Grafik 4" descr="Ein Bild, das Text, ClipArt, Vektorgrafiken enthält.&#10;&#10;Automatisch generierte Beschreibung">
            <a:extLst>
              <a:ext uri="{FF2B5EF4-FFF2-40B4-BE49-F238E27FC236}">
                <a16:creationId xmlns:a16="http://schemas.microsoft.com/office/drawing/2014/main" id="{1E0C59C1-8394-45B1-9401-01FF9CEC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72" y="553425"/>
            <a:ext cx="2498372" cy="9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9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1A00D1A-2F84-4000-B344-884B1FF8C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08" y="532662"/>
            <a:ext cx="2887254" cy="40665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E47BCB3-0523-41DC-80C1-3E054D7C30A1}"/>
              </a:ext>
            </a:extLst>
          </p:cNvPr>
          <p:cNvSpPr txBox="1"/>
          <p:nvPr/>
        </p:nvSpPr>
        <p:spPr>
          <a:xfrm>
            <a:off x="4572000" y="2081191"/>
            <a:ext cx="3400425" cy="969496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pdfGenerate(inputText){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doc = 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jsPDF(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"portrait"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doc.addImage(logo, 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"PNG"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doc.text(inputText, </a:t>
            </a:r>
            <a:r>
              <a:rPr lang="de-DE" sz="9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doc.save(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"Einkaufsliste.pdf"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1587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A02E348-EFD7-4182-AC2B-4F35CD73A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"/>
          <a:stretch/>
        </p:blipFill>
        <p:spPr>
          <a:xfrm>
            <a:off x="0" y="551793"/>
            <a:ext cx="8596800" cy="40517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0E89E5D-DDD7-49F0-94E5-D419E2D2B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79" r="1156"/>
          <a:stretch/>
        </p:blipFill>
        <p:spPr>
          <a:xfrm>
            <a:off x="-102476" y="539837"/>
            <a:ext cx="8710447" cy="4063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407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EB4C8-78E7-42DD-B419-367BFDC4B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856"/>
          <a:stretch/>
        </p:blipFill>
        <p:spPr>
          <a:xfrm>
            <a:off x="0" y="545104"/>
            <a:ext cx="8607974" cy="4053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43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1572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GESCHICHTE</a:t>
            </a:r>
            <a:endParaRPr/>
          </a:p>
        </p:txBody>
      </p:sp>
      <p:sp>
        <p:nvSpPr>
          <p:cNvPr id="1138" name="Google Shape;1138;p69"/>
          <p:cNvSpPr txBox="1"/>
          <p:nvPr/>
        </p:nvSpPr>
        <p:spPr>
          <a:xfrm>
            <a:off x="720000" y="1413600"/>
            <a:ext cx="7581900" cy="3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 b="1" dirty="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Jordan Walke: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   Softwareengineer bei Facebook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 dirty="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Erste Nutzung in </a:t>
            </a:r>
            <a:r>
              <a:rPr lang="de-DE" sz="1600" dirty="0" err="1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Facebook‘s</a:t>
            </a:r>
            <a:r>
              <a:rPr lang="de-DE" sz="1600" dirty="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 News Feed</a:t>
            </a:r>
          </a:p>
          <a:p>
            <a:pPr lvl="8">
              <a:lnSpc>
                <a:spcPct val="150000"/>
              </a:lnSpc>
            </a:pPr>
            <a:r>
              <a:rPr lang="de-DE" sz="1600" dirty="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   Später auch für Instagram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 dirty="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Derzeitige Version: V17.0.2</a:t>
            </a:r>
            <a:endParaRPr sz="1600" dirty="0">
              <a:solidFill>
                <a:schemeClr val="dk2"/>
              </a:solidFill>
              <a:latin typeface="Inconsolata" pitchFamily="1" charset="0"/>
              <a:ea typeface="Inconsolata" pitchFamily="1" charset="0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364206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14;p44">
            <a:extLst>
              <a:ext uri="{FF2B5EF4-FFF2-40B4-BE49-F238E27FC236}">
                <a16:creationId xmlns:a16="http://schemas.microsoft.com/office/drawing/2014/main" id="{1966AC2C-CCC9-4718-B633-F4DFBD05D5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5486" y="1110500"/>
            <a:ext cx="3496514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DATENSCHUTZ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" name="Google Shape;319;p44">
            <a:extLst>
              <a:ext uri="{FF2B5EF4-FFF2-40B4-BE49-F238E27FC236}">
                <a16:creationId xmlns:a16="http://schemas.microsoft.com/office/drawing/2014/main" id="{25E6D3ED-8264-485C-970E-68A2D7EC38EB}"/>
              </a:ext>
            </a:extLst>
          </p:cNvPr>
          <p:cNvSpPr txBox="1">
            <a:spLocks/>
          </p:cNvSpPr>
          <p:nvPr/>
        </p:nvSpPr>
        <p:spPr>
          <a:xfrm>
            <a:off x="1550589" y="3004883"/>
            <a:ext cx="3021411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consolata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None/>
              <a:defRPr sz="1400" b="0" i="0" u="none" strike="noStrike" cap="non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de-DE" sz="4500"/>
              <a:t>IMPRESSUM</a:t>
            </a:r>
          </a:p>
        </p:txBody>
      </p:sp>
      <p:pic>
        <p:nvPicPr>
          <p:cNvPr id="25" name="Grafik 2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D4CE6F6-E670-446C-A6DD-B968CAE79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" t="1950"/>
          <a:stretch/>
        </p:blipFill>
        <p:spPr>
          <a:xfrm>
            <a:off x="4939413" y="433776"/>
            <a:ext cx="3501061" cy="4064250"/>
          </a:xfrm>
          <a:prstGeom prst="rect">
            <a:avLst/>
          </a:prstGeom>
          <a:ln>
            <a:solidFill>
              <a:srgbClr val="DBD4D1"/>
            </a:solidFill>
          </a:ln>
        </p:spPr>
      </p:pic>
    </p:spTree>
    <p:extLst>
      <p:ext uri="{BB962C8B-B14F-4D97-AF65-F5344CB8AC3E}">
        <p14:creationId xmlns:p14="http://schemas.microsoft.com/office/powerpoint/2010/main" val="3763335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5368705F-BEE3-4C00-8B5B-79CA67AF0C9A}"/>
              </a:ext>
            </a:extLst>
          </p:cNvPr>
          <p:cNvSpPr txBox="1"/>
          <p:nvPr/>
        </p:nvSpPr>
        <p:spPr>
          <a:xfrm>
            <a:off x="547687" y="1648420"/>
            <a:ext cx="8048625" cy="1846659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"card cardMain"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Datenschutz und Impressum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Impressum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Anbieter: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Adamicki Karolina, Behringer Michael, Brilmayer Paul, Löhr Max, Windrath Lukas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Marienstraße 20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89518 Heidenheim an der Brenz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Kontakt: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Telefon: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"tel:+4973212722138"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"linkStyle"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07321/2722138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E-Mail: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"mailto:behringerm.tin21@student.dhbw-heidenheim.de"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de-DE" sz="950">
                <a:solidFill>
                  <a:srgbClr val="9CDCFE"/>
                </a:solidFill>
                <a:latin typeface="Consolas" panose="020B0609020204030204" pitchFamily="49" charset="0"/>
              </a:rPr>
              <a:t>       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"linkStyle"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behringerm.tin21@student.dhbw-heidenheim.de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Website: </a:t>
            </a: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"https://stud-cook.web.app/"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"_blank"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"linkStyle"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stud-cook.web.app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DE" sz="95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Bei redaktionellen Inhalten: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858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>
            <a:spLocks noGrp="1"/>
          </p:cNvSpPr>
          <p:nvPr>
            <p:ph type="title"/>
          </p:nvPr>
        </p:nvSpPr>
        <p:spPr>
          <a:xfrm>
            <a:off x="720000" y="644503"/>
            <a:ext cx="3852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KONTAKTFORMULAR</a:t>
            </a: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835D8D1-32D2-4912-8FB5-44941996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454" y="528145"/>
            <a:ext cx="2830615" cy="40696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84773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EDFCEA77-5705-4143-9755-25080B020B45}"/>
              </a:ext>
            </a:extLst>
          </p:cNvPr>
          <p:cNvSpPr txBox="1"/>
          <p:nvPr/>
        </p:nvSpPr>
        <p:spPr>
          <a:xfrm>
            <a:off x="542925" y="1114424"/>
            <a:ext cx="8065294" cy="1115690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"contact-wrap"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Kontaktformular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"https://formsubmit.co/stud.cook.dhbw@gmail.com"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"contact-form"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"hidden"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"_next"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window.location.href.replace(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'contact'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'emailSent'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"input-block"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"Vorname"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"form-control"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23A4F8F-68AF-41C8-BC4B-747B87A2AECF}"/>
              </a:ext>
            </a:extLst>
          </p:cNvPr>
          <p:cNvSpPr txBox="1"/>
          <p:nvPr/>
        </p:nvSpPr>
        <p:spPr>
          <a:xfrm>
            <a:off x="542925" y="2913387"/>
            <a:ext cx="8065294" cy="969496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"input-block textarea"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"Ihre Nachricht"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"form-control"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"square-button"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"submit-button"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Senden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de-DE" sz="9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de-DE" sz="9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de-DE" sz="9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821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360" name="Google Shape;360;p48"/>
          <p:cNvSpPr txBox="1">
            <a:spLocks noGrp="1"/>
          </p:cNvSpPr>
          <p:nvPr>
            <p:ph type="subTitle" idx="1"/>
          </p:nvPr>
        </p:nvSpPr>
        <p:spPr>
          <a:xfrm>
            <a:off x="732869" y="2060966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POSITIVES</a:t>
            </a:r>
            <a:endParaRPr/>
          </a:p>
        </p:txBody>
      </p:sp>
      <p:sp>
        <p:nvSpPr>
          <p:cNvPr id="361" name="Google Shape;361;p48"/>
          <p:cNvSpPr txBox="1">
            <a:spLocks noGrp="1"/>
          </p:cNvSpPr>
          <p:nvPr>
            <p:ph type="subTitle" idx="2"/>
          </p:nvPr>
        </p:nvSpPr>
        <p:spPr>
          <a:xfrm>
            <a:off x="732875" y="3368456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FAZIT</a:t>
            </a:r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subTitle" idx="5"/>
          </p:nvPr>
        </p:nvSpPr>
        <p:spPr>
          <a:xfrm>
            <a:off x="6095400" y="2059997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NEGATIVES</a:t>
            </a:r>
            <a:endParaRPr/>
          </a:p>
        </p:txBody>
      </p:sp>
      <p:sp>
        <p:nvSpPr>
          <p:cNvPr id="365" name="Google Shape;365;p48"/>
          <p:cNvSpPr txBox="1">
            <a:spLocks noGrp="1"/>
          </p:cNvSpPr>
          <p:nvPr>
            <p:ph type="subTitle" idx="6"/>
          </p:nvPr>
        </p:nvSpPr>
        <p:spPr>
          <a:xfrm>
            <a:off x="6095400" y="3368013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ZUKUNFT</a:t>
            </a:r>
            <a:endParaRPr/>
          </a:p>
        </p:txBody>
      </p:sp>
      <p:grpSp>
        <p:nvGrpSpPr>
          <p:cNvPr id="368" name="Google Shape;368;p48"/>
          <p:cNvGrpSpPr/>
          <p:nvPr/>
        </p:nvGrpSpPr>
        <p:grpSpPr>
          <a:xfrm>
            <a:off x="3322788" y="1600125"/>
            <a:ext cx="2496018" cy="2498399"/>
            <a:chOff x="3322788" y="1600125"/>
            <a:chExt cx="2496018" cy="2498399"/>
          </a:xfrm>
        </p:grpSpPr>
        <p:grpSp>
          <p:nvGrpSpPr>
            <p:cNvPr id="369" name="Google Shape;369;p48"/>
            <p:cNvGrpSpPr/>
            <p:nvPr/>
          </p:nvGrpSpPr>
          <p:grpSpPr>
            <a:xfrm>
              <a:off x="3322788" y="1600125"/>
              <a:ext cx="2496018" cy="2498399"/>
              <a:chOff x="3322788" y="1600125"/>
              <a:chExt cx="2496018" cy="2498399"/>
            </a:xfrm>
          </p:grpSpPr>
          <p:grpSp>
            <p:nvGrpSpPr>
              <p:cNvPr id="370" name="Google Shape;370;p48"/>
              <p:cNvGrpSpPr/>
              <p:nvPr/>
            </p:nvGrpSpPr>
            <p:grpSpPr>
              <a:xfrm>
                <a:off x="3322788" y="1600125"/>
                <a:ext cx="2496018" cy="2498399"/>
                <a:chOff x="3322788" y="1600125"/>
                <a:chExt cx="2496018" cy="2498399"/>
              </a:xfrm>
            </p:grpSpPr>
            <p:sp>
              <p:nvSpPr>
                <p:cNvPr id="371" name="Google Shape;371;p48"/>
                <p:cNvSpPr/>
                <p:nvPr/>
              </p:nvSpPr>
              <p:spPr>
                <a:xfrm flipH="1">
                  <a:off x="3322788" y="1600125"/>
                  <a:ext cx="1249200" cy="12492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48"/>
                <p:cNvSpPr/>
                <p:nvPr/>
              </p:nvSpPr>
              <p:spPr>
                <a:xfrm flipH="1">
                  <a:off x="3327550" y="2849324"/>
                  <a:ext cx="1249200" cy="1249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48"/>
                <p:cNvSpPr/>
                <p:nvPr/>
              </p:nvSpPr>
              <p:spPr>
                <a:xfrm flipH="1">
                  <a:off x="4569606" y="1604887"/>
                  <a:ext cx="1249200" cy="1249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48"/>
                <p:cNvSpPr/>
                <p:nvPr/>
              </p:nvSpPr>
              <p:spPr>
                <a:xfrm flipH="1">
                  <a:off x="4574363" y="2854074"/>
                  <a:ext cx="1242217" cy="1244341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" name="Google Shape;375;p48"/>
              <p:cNvSpPr/>
              <p:nvPr/>
            </p:nvSpPr>
            <p:spPr>
              <a:xfrm flipH="1">
                <a:off x="4220615" y="2500201"/>
                <a:ext cx="702900" cy="702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6" name="Google Shape;376;p48"/>
            <p:cNvSpPr txBox="1"/>
            <p:nvPr/>
          </p:nvSpPr>
          <p:spPr>
            <a:xfrm>
              <a:off x="3745200" y="1873575"/>
              <a:ext cx="409500" cy="6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b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P	</a:t>
              </a:r>
              <a:endPara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77" name="Google Shape;377;p48"/>
            <p:cNvSpPr txBox="1"/>
            <p:nvPr/>
          </p:nvSpPr>
          <p:spPr>
            <a:xfrm>
              <a:off x="4871738" y="1880175"/>
              <a:ext cx="611400" cy="60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b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N</a:t>
              </a:r>
              <a:endPara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378" name="Google Shape;378;p48"/>
            <p:cNvGrpSpPr/>
            <p:nvPr/>
          </p:nvGrpSpPr>
          <p:grpSpPr>
            <a:xfrm>
              <a:off x="4369535" y="2647709"/>
              <a:ext cx="404174" cy="403246"/>
              <a:chOff x="-59029025" y="3711650"/>
              <a:chExt cx="316650" cy="315875"/>
            </a:xfrm>
          </p:grpSpPr>
          <p:sp>
            <p:nvSpPr>
              <p:cNvPr id="379" name="Google Shape;379;p48"/>
              <p:cNvSpPr/>
              <p:nvPr/>
            </p:nvSpPr>
            <p:spPr>
              <a:xfrm>
                <a:off x="-59029025" y="3712450"/>
                <a:ext cx="70125" cy="70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5" extrusionOk="0">
                    <a:moveTo>
                      <a:pt x="1229" y="0"/>
                    </a:moveTo>
                    <a:cubicBezTo>
                      <a:pt x="568" y="0"/>
                      <a:pt x="1" y="568"/>
                      <a:pt x="1" y="1229"/>
                    </a:cubicBezTo>
                    <a:cubicBezTo>
                      <a:pt x="1" y="1891"/>
                      <a:pt x="568" y="2458"/>
                      <a:pt x="1229" y="2458"/>
                    </a:cubicBezTo>
                    <a:cubicBezTo>
                      <a:pt x="1419" y="2458"/>
                      <a:pt x="1576" y="2426"/>
                      <a:pt x="1734" y="2332"/>
                    </a:cubicBezTo>
                    <a:lnTo>
                      <a:pt x="2206" y="2804"/>
                    </a:lnTo>
                    <a:cubicBezTo>
                      <a:pt x="2458" y="2489"/>
                      <a:pt x="2584" y="2426"/>
                      <a:pt x="2805" y="2206"/>
                    </a:cubicBezTo>
                    <a:lnTo>
                      <a:pt x="2332" y="1733"/>
                    </a:lnTo>
                    <a:cubicBezTo>
                      <a:pt x="2427" y="1576"/>
                      <a:pt x="2458" y="1387"/>
                      <a:pt x="2458" y="1229"/>
                    </a:cubicBezTo>
                    <a:cubicBezTo>
                      <a:pt x="2458" y="568"/>
                      <a:pt x="1923" y="0"/>
                      <a:pt x="1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8"/>
              <p:cNvSpPr/>
              <p:nvPr/>
            </p:nvSpPr>
            <p:spPr>
              <a:xfrm>
                <a:off x="-58782500" y="3958175"/>
                <a:ext cx="70125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74" extrusionOk="0">
                    <a:moveTo>
                      <a:pt x="599" y="1"/>
                    </a:moveTo>
                    <a:cubicBezTo>
                      <a:pt x="379" y="222"/>
                      <a:pt x="316" y="316"/>
                      <a:pt x="1" y="568"/>
                    </a:cubicBezTo>
                    <a:lnTo>
                      <a:pt x="473" y="1041"/>
                    </a:lnTo>
                    <a:cubicBezTo>
                      <a:pt x="379" y="1198"/>
                      <a:pt x="347" y="1387"/>
                      <a:pt x="347" y="1576"/>
                    </a:cubicBezTo>
                    <a:cubicBezTo>
                      <a:pt x="347" y="2238"/>
                      <a:pt x="914" y="2773"/>
                      <a:pt x="1576" y="2773"/>
                    </a:cubicBezTo>
                    <a:cubicBezTo>
                      <a:pt x="2238" y="2773"/>
                      <a:pt x="2805" y="2238"/>
                      <a:pt x="2805" y="1576"/>
                    </a:cubicBezTo>
                    <a:cubicBezTo>
                      <a:pt x="2805" y="883"/>
                      <a:pt x="2238" y="348"/>
                      <a:pt x="1576" y="348"/>
                    </a:cubicBezTo>
                    <a:cubicBezTo>
                      <a:pt x="1387" y="348"/>
                      <a:pt x="1230" y="379"/>
                      <a:pt x="1072" y="474"/>
                    </a:cubicBez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8"/>
              <p:cNvSpPr/>
              <p:nvPr/>
            </p:nvSpPr>
            <p:spPr>
              <a:xfrm>
                <a:off x="-58782500" y="3711650"/>
                <a:ext cx="70125" cy="70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5" extrusionOk="0">
                    <a:moveTo>
                      <a:pt x="1576" y="1"/>
                    </a:moveTo>
                    <a:cubicBezTo>
                      <a:pt x="914" y="1"/>
                      <a:pt x="347" y="568"/>
                      <a:pt x="347" y="1230"/>
                    </a:cubicBezTo>
                    <a:cubicBezTo>
                      <a:pt x="347" y="1419"/>
                      <a:pt x="379" y="1576"/>
                      <a:pt x="473" y="1734"/>
                    </a:cubicBezTo>
                    <a:lnTo>
                      <a:pt x="1" y="2206"/>
                    </a:lnTo>
                    <a:cubicBezTo>
                      <a:pt x="284" y="2458"/>
                      <a:pt x="347" y="2521"/>
                      <a:pt x="599" y="2805"/>
                    </a:cubicBezTo>
                    <a:lnTo>
                      <a:pt x="1072" y="2332"/>
                    </a:lnTo>
                    <a:cubicBezTo>
                      <a:pt x="1230" y="2395"/>
                      <a:pt x="1419" y="2458"/>
                      <a:pt x="1576" y="2458"/>
                    </a:cubicBezTo>
                    <a:cubicBezTo>
                      <a:pt x="2238" y="2458"/>
                      <a:pt x="2805" y="1891"/>
                      <a:pt x="2805" y="1230"/>
                    </a:cubicBezTo>
                    <a:cubicBezTo>
                      <a:pt x="2805" y="568"/>
                      <a:pt x="2238" y="1"/>
                      <a:pt x="15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8"/>
              <p:cNvSpPr/>
              <p:nvPr/>
            </p:nvSpPr>
            <p:spPr>
              <a:xfrm>
                <a:off x="-58911650" y="3880200"/>
                <a:ext cx="79550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230" extrusionOk="0">
                    <a:moveTo>
                      <a:pt x="1607" y="1"/>
                    </a:moveTo>
                    <a:cubicBezTo>
                      <a:pt x="819" y="1"/>
                      <a:pt x="189" y="505"/>
                      <a:pt x="0" y="1230"/>
                    </a:cubicBezTo>
                    <a:lnTo>
                      <a:pt x="3182" y="1230"/>
                    </a:lnTo>
                    <a:cubicBezTo>
                      <a:pt x="3025" y="537"/>
                      <a:pt x="2394" y="1"/>
                      <a:pt x="1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8"/>
              <p:cNvSpPr/>
              <p:nvPr/>
            </p:nvSpPr>
            <p:spPr>
              <a:xfrm>
                <a:off x="-58891975" y="3818000"/>
                <a:ext cx="417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670" extrusionOk="0">
                    <a:moveTo>
                      <a:pt x="851" y="0"/>
                    </a:moveTo>
                    <a:cubicBezTo>
                      <a:pt x="379" y="0"/>
                      <a:pt x="1" y="378"/>
                      <a:pt x="1" y="819"/>
                    </a:cubicBezTo>
                    <a:cubicBezTo>
                      <a:pt x="1" y="1292"/>
                      <a:pt x="379" y="1670"/>
                      <a:pt x="851" y="1670"/>
                    </a:cubicBezTo>
                    <a:cubicBezTo>
                      <a:pt x="1292" y="1670"/>
                      <a:pt x="1670" y="1292"/>
                      <a:pt x="1670" y="819"/>
                    </a:cubicBezTo>
                    <a:cubicBezTo>
                      <a:pt x="1670" y="378"/>
                      <a:pt x="1292" y="0"/>
                      <a:pt x="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8"/>
              <p:cNvSpPr/>
              <p:nvPr/>
            </p:nvSpPr>
            <p:spPr>
              <a:xfrm>
                <a:off x="-58983325" y="3755775"/>
                <a:ext cx="22762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9105" h="9074" extrusionOk="0">
                    <a:moveTo>
                      <a:pt x="4537" y="1701"/>
                    </a:moveTo>
                    <a:cubicBezTo>
                      <a:pt x="5419" y="1701"/>
                      <a:pt x="6175" y="2458"/>
                      <a:pt x="6175" y="3371"/>
                    </a:cubicBezTo>
                    <a:cubicBezTo>
                      <a:pt x="6175" y="3781"/>
                      <a:pt x="6018" y="4190"/>
                      <a:pt x="5702" y="4505"/>
                    </a:cubicBezTo>
                    <a:cubicBezTo>
                      <a:pt x="6459" y="4946"/>
                      <a:pt x="6994" y="5734"/>
                      <a:pt x="6994" y="6679"/>
                    </a:cubicBezTo>
                    <a:cubicBezTo>
                      <a:pt x="6963" y="6868"/>
                      <a:pt x="6805" y="7057"/>
                      <a:pt x="6585" y="7057"/>
                    </a:cubicBezTo>
                    <a:lnTo>
                      <a:pt x="2426" y="7057"/>
                    </a:lnTo>
                    <a:cubicBezTo>
                      <a:pt x="2205" y="7057"/>
                      <a:pt x="2048" y="6868"/>
                      <a:pt x="2048" y="6679"/>
                    </a:cubicBezTo>
                    <a:cubicBezTo>
                      <a:pt x="2048" y="5734"/>
                      <a:pt x="2552" y="4946"/>
                      <a:pt x="3340" y="4505"/>
                    </a:cubicBezTo>
                    <a:cubicBezTo>
                      <a:pt x="3056" y="4190"/>
                      <a:pt x="2867" y="3781"/>
                      <a:pt x="2867" y="3371"/>
                    </a:cubicBezTo>
                    <a:cubicBezTo>
                      <a:pt x="2867" y="2458"/>
                      <a:pt x="3623" y="1701"/>
                      <a:pt x="4537" y="1701"/>
                    </a:cubicBezTo>
                    <a:close/>
                    <a:moveTo>
                      <a:pt x="4537" y="0"/>
                    </a:moveTo>
                    <a:cubicBezTo>
                      <a:pt x="2016" y="0"/>
                      <a:pt x="0" y="2048"/>
                      <a:pt x="0" y="4537"/>
                    </a:cubicBezTo>
                    <a:cubicBezTo>
                      <a:pt x="0" y="7057"/>
                      <a:pt x="2048" y="9074"/>
                      <a:pt x="4537" y="9074"/>
                    </a:cubicBezTo>
                    <a:cubicBezTo>
                      <a:pt x="7057" y="9074"/>
                      <a:pt x="9042" y="7026"/>
                      <a:pt x="9042" y="4537"/>
                    </a:cubicBezTo>
                    <a:cubicBezTo>
                      <a:pt x="9105" y="2017"/>
                      <a:pt x="7057" y="0"/>
                      <a:pt x="4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8"/>
              <p:cNvSpPr/>
              <p:nvPr/>
            </p:nvSpPr>
            <p:spPr>
              <a:xfrm>
                <a:off x="-59029025" y="3956600"/>
                <a:ext cx="70900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837" extrusionOk="0">
                    <a:moveTo>
                      <a:pt x="2269" y="1"/>
                    </a:moveTo>
                    <a:lnTo>
                      <a:pt x="1734" y="537"/>
                    </a:lnTo>
                    <a:cubicBezTo>
                      <a:pt x="1576" y="442"/>
                      <a:pt x="1387" y="411"/>
                      <a:pt x="1229" y="411"/>
                    </a:cubicBezTo>
                    <a:cubicBezTo>
                      <a:pt x="568" y="411"/>
                      <a:pt x="1" y="946"/>
                      <a:pt x="1" y="1639"/>
                    </a:cubicBezTo>
                    <a:cubicBezTo>
                      <a:pt x="1" y="2301"/>
                      <a:pt x="568" y="2836"/>
                      <a:pt x="1229" y="2836"/>
                    </a:cubicBezTo>
                    <a:cubicBezTo>
                      <a:pt x="1891" y="2836"/>
                      <a:pt x="2458" y="2301"/>
                      <a:pt x="2458" y="1639"/>
                    </a:cubicBezTo>
                    <a:cubicBezTo>
                      <a:pt x="2458" y="1419"/>
                      <a:pt x="2427" y="1261"/>
                      <a:pt x="2332" y="1104"/>
                    </a:cubicBezTo>
                    <a:lnTo>
                      <a:pt x="2836" y="600"/>
                    </a:lnTo>
                    <a:cubicBezTo>
                      <a:pt x="2584" y="379"/>
                      <a:pt x="2490" y="285"/>
                      <a:pt x="2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48"/>
            <p:cNvSpPr txBox="1"/>
            <p:nvPr/>
          </p:nvSpPr>
          <p:spPr>
            <a:xfrm>
              <a:off x="3644238" y="3186100"/>
              <a:ext cx="611400" cy="60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3500" b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</a:t>
              </a:r>
              <a:endPara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387" name="Google Shape;387;p48"/>
            <p:cNvSpPr txBox="1"/>
            <p:nvPr/>
          </p:nvSpPr>
          <p:spPr>
            <a:xfrm>
              <a:off x="5023163" y="3198550"/>
              <a:ext cx="409500" cy="6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b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Z</a:t>
              </a:r>
              <a:endPara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1572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QUELLEN</a:t>
            </a:r>
            <a:endParaRPr/>
          </a:p>
        </p:txBody>
      </p:sp>
      <p:sp>
        <p:nvSpPr>
          <p:cNvPr id="1138" name="Google Shape;1138;p69"/>
          <p:cNvSpPr txBox="1"/>
          <p:nvPr/>
        </p:nvSpPr>
        <p:spPr>
          <a:xfrm>
            <a:off x="762000" y="1400175"/>
            <a:ext cx="7581900" cy="3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Inconsolata"/>
                <a:hlinkClick r:id="rId3"/>
              </a:rPr>
              <a:t>https://ai.tillh.de/~gruppe4ai21/</a:t>
            </a:r>
            <a:endParaRPr lang="de-DE" sz="1600">
              <a:solidFill>
                <a:schemeClr val="dk2"/>
              </a:solidFill>
              <a:latin typeface="Inconsolata" pitchFamily="1" charset="0"/>
              <a:ea typeface="Inconsolata" pitchFamily="1" charset="0"/>
              <a:cs typeface="Oswald"/>
              <a:sym typeface="Inconsolat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  <a:hlinkClick r:id="rId4"/>
              </a:rPr>
              <a:t>https://create-react-app.dev/</a:t>
            </a:r>
            <a:endParaRPr lang="de-DE" sz="1600">
              <a:solidFill>
                <a:schemeClr val="dk2"/>
              </a:solidFill>
              <a:latin typeface="Inconsolata" pitchFamily="1" charset="0"/>
              <a:ea typeface="Inconsolata" pitchFamily="1" charset="0"/>
              <a:cs typeface="Oswald"/>
              <a:sym typeface="Inconsolat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  <a:hlinkClick r:id="rId5"/>
              </a:rPr>
              <a:t>https://nodejs.org/en/</a:t>
            </a:r>
            <a:endParaRPr lang="de-DE" sz="1600">
              <a:solidFill>
                <a:schemeClr val="dk2"/>
              </a:solidFill>
              <a:latin typeface="Inconsolata" pitchFamily="1" charset="0"/>
              <a:ea typeface="Inconsolata" pitchFamily="1" charset="0"/>
              <a:cs typeface="Oswald"/>
              <a:sym typeface="Inconsolat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  <a:hlinkClick r:id="rId6"/>
              </a:rPr>
              <a:t>https://www.npmjs.com/package/react-router</a:t>
            </a:r>
            <a:endParaRPr lang="de-DE" sz="1600">
              <a:solidFill>
                <a:schemeClr val="dk2"/>
              </a:solidFill>
              <a:latin typeface="Inconsolata" pitchFamily="1" charset="0"/>
              <a:ea typeface="Inconsolata" pitchFamily="1" charset="0"/>
              <a:cs typeface="Oswald"/>
              <a:sym typeface="Oswald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  <a:hlinkClick r:id="rId7"/>
              </a:rPr>
              <a:t>https://firebase.google.com/</a:t>
            </a:r>
            <a:endParaRPr lang="de-DE" sz="1600">
              <a:solidFill>
                <a:schemeClr val="dk2"/>
              </a:solidFill>
              <a:latin typeface="Inconsolata" pitchFamily="1" charset="0"/>
              <a:ea typeface="Inconsolata" pitchFamily="1" charset="0"/>
              <a:cs typeface="Oswald"/>
              <a:sym typeface="Oswald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800"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Bilder: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  <a:hlinkClick r:id="rId8"/>
              </a:rPr>
              <a:t>https://pixabay.com/de/</a:t>
            </a:r>
            <a:endParaRPr lang="de-DE" sz="1600">
              <a:solidFill>
                <a:schemeClr val="dk2"/>
              </a:solidFill>
              <a:latin typeface="Inconsolata" pitchFamily="1" charset="0"/>
              <a:ea typeface="Inconsolata" pitchFamily="1" charset="0"/>
              <a:cs typeface="Oswald"/>
              <a:sym typeface="Oswald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  <a:hlinkClick r:id="rId9"/>
              </a:rPr>
              <a:t>https://github.com/parallax/jsPDF</a:t>
            </a:r>
            <a:endParaRPr lang="de-DE" sz="1600">
              <a:solidFill>
                <a:schemeClr val="dk2"/>
              </a:solidFill>
              <a:latin typeface="Inconsolata" pitchFamily="1" charset="0"/>
              <a:ea typeface="Inconsolata" pitchFamily="1" charset="0"/>
              <a:cs typeface="Oswald"/>
              <a:sym typeface="Oswald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https://formsubmit.co/</a:t>
            </a:r>
            <a:endParaRPr sz="1600">
              <a:solidFill>
                <a:schemeClr val="dk2"/>
              </a:solidFill>
              <a:latin typeface="Inconsolata" pitchFamily="1" charset="0"/>
              <a:ea typeface="Inconsolata" pitchFamily="1" charset="0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28526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7DD5C94-8E98-4FCA-8249-83D7568AD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7" b="3473"/>
          <a:stretch/>
        </p:blipFill>
        <p:spPr bwMode="auto">
          <a:xfrm>
            <a:off x="0" y="0"/>
            <a:ext cx="505411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2" name="Google Shape;1102;p66"/>
          <p:cNvGrpSpPr/>
          <p:nvPr/>
        </p:nvGrpSpPr>
        <p:grpSpPr>
          <a:xfrm>
            <a:off x="2398999" y="532484"/>
            <a:ext cx="6220335" cy="4057692"/>
            <a:chOff x="174175" y="852800"/>
            <a:chExt cx="3516300" cy="3495600"/>
          </a:xfrm>
        </p:grpSpPr>
        <p:sp>
          <p:nvSpPr>
            <p:cNvPr id="1103" name="Google Shape;1103;p66"/>
            <p:cNvSpPr/>
            <p:nvPr/>
          </p:nvSpPr>
          <p:spPr>
            <a:xfrm>
              <a:off x="174175" y="852800"/>
              <a:ext cx="3516300" cy="349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6"/>
            <p:cNvSpPr/>
            <p:nvPr/>
          </p:nvSpPr>
          <p:spPr>
            <a:xfrm>
              <a:off x="284275" y="962075"/>
              <a:ext cx="3296100" cy="329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5" name="Google Shape;1105;p66"/>
          <p:cNvSpPr txBox="1">
            <a:spLocks noGrp="1"/>
          </p:cNvSpPr>
          <p:nvPr>
            <p:ph type="ctrTitle"/>
          </p:nvPr>
        </p:nvSpPr>
        <p:spPr>
          <a:xfrm>
            <a:off x="2593766" y="1215017"/>
            <a:ext cx="5614759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DANKE FÜR DIE AUFMERKSAMKEIT!</a:t>
            </a:r>
            <a:endParaRPr/>
          </a:p>
        </p:txBody>
      </p:sp>
      <p:sp>
        <p:nvSpPr>
          <p:cNvPr id="1106" name="Google Shape;1106;p66"/>
          <p:cNvSpPr txBox="1">
            <a:spLocks noGrp="1"/>
          </p:cNvSpPr>
          <p:nvPr>
            <p:ph type="subTitle" idx="1"/>
          </p:nvPr>
        </p:nvSpPr>
        <p:spPr>
          <a:xfrm>
            <a:off x="3895725" y="2867812"/>
            <a:ext cx="4312800" cy="44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Sind noch Fragen da?</a:t>
            </a:r>
            <a:endParaRPr b="1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D3A25D-4741-4624-B97F-CB7298B88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113" y="3567043"/>
            <a:ext cx="971454" cy="97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63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1572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IST REACT?</a:t>
            </a:r>
            <a:endParaRPr/>
          </a:p>
        </p:txBody>
      </p:sp>
      <p:sp>
        <p:nvSpPr>
          <p:cNvPr id="1138" name="Google Shape;1138;p69"/>
          <p:cNvSpPr txBox="1"/>
          <p:nvPr/>
        </p:nvSpPr>
        <p:spPr>
          <a:xfrm>
            <a:off x="720000" y="1413600"/>
            <a:ext cx="7581900" cy="3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JavaScript Bibliothek für Benutzeroberflächen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Bildet UI und antwortet auf Events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Arbeitet Client- und Serverseitig</a:t>
            </a:r>
          </a:p>
        </p:txBody>
      </p:sp>
      <p:pic>
        <p:nvPicPr>
          <p:cNvPr id="4" name="Graphic 6" descr="Computer">
            <a:extLst>
              <a:ext uri="{FF2B5EF4-FFF2-40B4-BE49-F238E27FC236}">
                <a16:creationId xmlns:a16="http://schemas.microsoft.com/office/drawing/2014/main" id="{2DF353D1-A634-4DD7-AB21-2B706A25A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0700" y="1802050"/>
            <a:ext cx="2413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74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>
            <a:spLocks noGrp="1"/>
          </p:cNvSpPr>
          <p:nvPr>
            <p:ph type="subTitle" idx="4"/>
          </p:nvPr>
        </p:nvSpPr>
        <p:spPr>
          <a:xfrm>
            <a:off x="720000" y="2380220"/>
            <a:ext cx="3387755" cy="2486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/>
              <a:t>modules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/>
              <a:t>Controllers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/>
              <a:t>Richtlinien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/>
              <a:t>Scopes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/>
              <a:t>Templating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/>
              <a:t>Verlinkende Funktionen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/>
              <a:t>Filter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/>
              <a:t>Abhängigkeiten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endParaRPr/>
          </a:p>
        </p:txBody>
      </p:sp>
      <p:sp>
        <p:nvSpPr>
          <p:cNvPr id="476" name="Google Shape;476;p54"/>
          <p:cNvSpPr txBox="1">
            <a:spLocks noGrp="1"/>
          </p:cNvSpPr>
          <p:nvPr>
            <p:ph type="subTitle" idx="1"/>
          </p:nvPr>
        </p:nvSpPr>
        <p:spPr>
          <a:xfrm>
            <a:off x="723069" y="1924566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ANGULAR</a:t>
            </a:r>
            <a:endParaRPr/>
          </a:p>
        </p:txBody>
      </p:sp>
      <p:sp>
        <p:nvSpPr>
          <p:cNvPr id="478" name="Google Shape;478;p54"/>
          <p:cNvSpPr txBox="1">
            <a:spLocks noGrp="1"/>
          </p:cNvSpPr>
          <p:nvPr>
            <p:ph type="subTitle" idx="3"/>
          </p:nvPr>
        </p:nvSpPr>
        <p:spPr>
          <a:xfrm>
            <a:off x="6102825" y="1922176"/>
            <a:ext cx="2318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479" name="Google Shape;479;p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VS. ANGULAR</a:t>
            </a:r>
            <a:endParaRPr/>
          </a:p>
        </p:txBody>
      </p:sp>
      <p:sp>
        <p:nvSpPr>
          <p:cNvPr id="481" name="Google Shape;481;p54"/>
          <p:cNvSpPr txBox="1">
            <a:spLocks noGrp="1"/>
          </p:cNvSpPr>
          <p:nvPr>
            <p:ph type="subTitle" idx="6"/>
          </p:nvPr>
        </p:nvSpPr>
        <p:spPr>
          <a:xfrm>
            <a:off x="6102825" y="2345436"/>
            <a:ext cx="23181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Components</a:t>
            </a:r>
            <a:endParaRPr b="1"/>
          </a:p>
        </p:txBody>
      </p:sp>
      <p:sp>
        <p:nvSpPr>
          <p:cNvPr id="482" name="Google Shape;482;p54"/>
          <p:cNvSpPr/>
          <p:nvPr/>
        </p:nvSpPr>
        <p:spPr>
          <a:xfrm>
            <a:off x="6991875" y="133932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de-DE" sz="3200" b="1">
                <a:solidFill>
                  <a:schemeClr val="bg1"/>
                </a:solidFill>
                <a:latin typeface="Oswald" panose="00000500000000000000" pitchFamily="2" charset="0"/>
              </a:rPr>
              <a:t>R</a:t>
            </a:r>
            <a:endParaRPr sz="3200" b="1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4388795" y="31436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4"/>
          <p:cNvSpPr/>
          <p:nvPr/>
        </p:nvSpPr>
        <p:spPr>
          <a:xfrm>
            <a:off x="1612119" y="133932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>
                <a:solidFill>
                  <a:schemeClr val="bg1"/>
                </a:solidFill>
                <a:latin typeface="Oswald" panose="00000500000000000000" pitchFamily="2" charset="0"/>
              </a:rPr>
              <a:t>A</a:t>
            </a:r>
            <a:endParaRPr sz="3200" b="1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10C013D-78C5-4D12-9265-9043212AE0A6}"/>
              </a:ext>
            </a:extLst>
          </p:cNvPr>
          <p:cNvCxnSpPr>
            <a:stCxn id="491" idx="3"/>
            <a:endCxn id="482" idx="1"/>
          </p:cNvCxnSpPr>
          <p:nvPr/>
        </p:nvCxnSpPr>
        <p:spPr>
          <a:xfrm>
            <a:off x="2152119" y="1609320"/>
            <a:ext cx="4839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E36F772-7683-4541-8390-305D4CBD7B5E}"/>
              </a:ext>
            </a:extLst>
          </p:cNvPr>
          <p:cNvCxnSpPr>
            <a:cxnSpLocks/>
          </p:cNvCxnSpPr>
          <p:nvPr/>
        </p:nvCxnSpPr>
        <p:spPr>
          <a:xfrm>
            <a:off x="927652" y="2353266"/>
            <a:ext cx="1950720" cy="2408629"/>
          </a:xfrm>
          <a:prstGeom prst="line">
            <a:avLst/>
          </a:prstGeom>
          <a:ln w="38100">
            <a:solidFill>
              <a:srgbClr val="5141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9A47EA6-8460-47D8-A62D-F3EDD8615188}"/>
              </a:ext>
            </a:extLst>
          </p:cNvPr>
          <p:cNvCxnSpPr>
            <a:cxnSpLocks/>
          </p:cNvCxnSpPr>
          <p:nvPr/>
        </p:nvCxnSpPr>
        <p:spPr>
          <a:xfrm flipV="1">
            <a:off x="927652" y="2353266"/>
            <a:ext cx="1950720" cy="2400799"/>
          </a:xfrm>
          <a:prstGeom prst="line">
            <a:avLst/>
          </a:prstGeom>
          <a:ln w="38100">
            <a:solidFill>
              <a:srgbClr val="5141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3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1572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SOURCE OF TRUTH</a:t>
            </a:r>
            <a:endParaRPr/>
          </a:p>
        </p:txBody>
      </p:sp>
      <p:sp>
        <p:nvSpPr>
          <p:cNvPr id="1138" name="Google Shape;1138;p69"/>
          <p:cNvSpPr txBox="1"/>
          <p:nvPr/>
        </p:nvSpPr>
        <p:spPr>
          <a:xfrm>
            <a:off x="720000" y="1413600"/>
            <a:ext cx="7581900" cy="3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MVC (Model-View Controller)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Views sind abgeleitet vom Model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   (müssen synchron zueinander sein)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0EFA91-44D8-48D1-8993-2DAB91689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53" y="1329382"/>
            <a:ext cx="2979447" cy="32741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6852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7EBB52-8EEE-4A7C-9EFD-ADE2F776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60" y="1933835"/>
            <a:ext cx="1956491" cy="1152386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500"/>
            </a:pPr>
            <a:r>
              <a:rPr lang="en-US" sz="3500">
                <a:solidFill>
                  <a:srgbClr val="514138"/>
                </a:solidFill>
              </a:rPr>
              <a:t>VIRTUAL </a:t>
            </a:r>
            <a:r>
              <a:rPr lang="en-US" sz="3500" dirty="0">
                <a:solidFill>
                  <a:srgbClr val="514138"/>
                </a:solidFill>
              </a:rPr>
              <a:t>DOM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6199C1E-A54B-4465-B0CB-91276591F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" b="2"/>
          <a:stretch/>
        </p:blipFill>
        <p:spPr>
          <a:xfrm>
            <a:off x="3047223" y="706904"/>
            <a:ext cx="5372417" cy="360624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97072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sp>
        <p:nvSpPr>
          <p:cNvPr id="29" name="Google Shape;1138;p69">
            <a:extLst>
              <a:ext uri="{FF2B5EF4-FFF2-40B4-BE49-F238E27FC236}">
                <a16:creationId xmlns:a16="http://schemas.microsoft.com/office/drawing/2014/main" id="{A68FF03F-CB50-4512-8B35-4525E7C8561A}"/>
              </a:ext>
            </a:extLst>
          </p:cNvPr>
          <p:cNvSpPr txBox="1"/>
          <p:nvPr/>
        </p:nvSpPr>
        <p:spPr>
          <a:xfrm>
            <a:off x="558969" y="1413600"/>
            <a:ext cx="8042337" cy="3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de-DE" sz="1600">
              <a:solidFill>
                <a:schemeClr val="dk2"/>
              </a:solidFill>
              <a:latin typeface="Inconsolata" pitchFamily="1" charset="0"/>
              <a:ea typeface="Inconsolata" pitchFamily="1" charset="0"/>
              <a:cs typeface="Oswald"/>
              <a:sym typeface="Oswald"/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>
                <a:solidFill>
                  <a:schemeClr val="dk2"/>
                </a:solidFill>
                <a:latin typeface="Inconsolata" pitchFamily="1" charset="0"/>
                <a:ea typeface="Inconsolata" pitchFamily="1" charset="0"/>
                <a:cs typeface="Oswald"/>
                <a:sym typeface="Oswald"/>
              </a:rPr>
              <a:t>JSX = JavaScript + XML</a:t>
            </a:r>
          </a:p>
        </p:txBody>
      </p:sp>
      <p:pic>
        <p:nvPicPr>
          <p:cNvPr id="30" name="Inhaltsplatzhalter 3">
            <a:extLst>
              <a:ext uri="{FF2B5EF4-FFF2-40B4-BE49-F238E27FC236}">
                <a16:creationId xmlns:a16="http://schemas.microsoft.com/office/drawing/2014/main" id="{E7D5240D-476E-44A3-B0BC-75D48AB90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95" y="2791462"/>
            <a:ext cx="8058612" cy="9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17129"/>
      </p:ext>
    </p:extLst>
  </p:cSld>
  <p:clrMapOvr>
    <a:masterClrMapping/>
  </p:clrMapOvr>
</p:sld>
</file>

<file path=ppt/theme/theme1.xml><?xml version="1.0" encoding="utf-8"?>
<a:theme xmlns:a="http://schemas.openxmlformats.org/drawingml/2006/main" name="Organic Food Pitch Deck by Slidesgo">
  <a:themeElements>
    <a:clrScheme name="Simple Light">
      <a:dk1>
        <a:srgbClr val="DBD4D1"/>
      </a:dk1>
      <a:lt1>
        <a:srgbClr val="FFFFFF"/>
      </a:lt1>
      <a:dk2>
        <a:srgbClr val="514138"/>
      </a:dk2>
      <a:lt2>
        <a:srgbClr val="BCB1AE"/>
      </a:lt2>
      <a:accent1>
        <a:srgbClr val="DBD4D1"/>
      </a:accent1>
      <a:accent2>
        <a:srgbClr val="FFFFFF"/>
      </a:accent2>
      <a:accent3>
        <a:srgbClr val="514138"/>
      </a:accent3>
      <a:accent4>
        <a:srgbClr val="BCB1AE"/>
      </a:accent4>
      <a:accent5>
        <a:srgbClr val="DBD4D1"/>
      </a:accent5>
      <a:accent6>
        <a:srgbClr val="BCB1AE"/>
      </a:accent6>
      <a:hlink>
        <a:srgbClr val="5141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1925</Words>
  <Application>Microsoft Office PowerPoint</Application>
  <PresentationFormat>Bildschirmpräsentation (16:9)</PresentationFormat>
  <Paragraphs>324</Paragraphs>
  <Slides>46</Slides>
  <Notes>42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7" baseType="lpstr">
      <vt:lpstr>Staatliches</vt:lpstr>
      <vt:lpstr>Arial</vt:lpstr>
      <vt:lpstr>Wingdings</vt:lpstr>
      <vt:lpstr>Symbol</vt:lpstr>
      <vt:lpstr>Inconsolata</vt:lpstr>
      <vt:lpstr>Lato</vt:lpstr>
      <vt:lpstr>Playfair Display</vt:lpstr>
      <vt:lpstr>Oswald</vt:lpstr>
      <vt:lpstr>Livvic</vt:lpstr>
      <vt:lpstr>Consolas</vt:lpstr>
      <vt:lpstr>Organic Food Pitch Deck by Slidesgo</vt:lpstr>
      <vt:lpstr> REACT</vt:lpstr>
      <vt:lpstr>ÜBERSICHT</vt:lpstr>
      <vt:lpstr>SKIZZE</vt:lpstr>
      <vt:lpstr>GESCHICHTE</vt:lpstr>
      <vt:lpstr>WAS IST REACT?</vt:lpstr>
      <vt:lpstr>REACT VS. ANGULAR</vt:lpstr>
      <vt:lpstr>SINGLE SOURCE OF TRUTH</vt:lpstr>
      <vt:lpstr>VIRTUAL DOM</vt:lpstr>
      <vt:lpstr>JSX</vt:lpstr>
      <vt:lpstr>COMPONENTS</vt:lpstr>
      <vt:lpstr>VOR- UND NACHTEILE</vt:lpstr>
      <vt:lpstr>WARUM REACT?</vt:lpstr>
      <vt:lpstr>REACT-PROJEKT ERSTELLEN</vt:lpstr>
      <vt:lpstr>REACT-PROJEKT ERSTELLEN</vt:lpstr>
      <vt:lpstr>LIBRARIES HINZUFÜGEN</vt:lpstr>
      <vt:lpstr>VERWENDUNG REACT-ROUTER-DOM</vt:lpstr>
      <vt:lpstr>DESIGN</vt:lpstr>
      <vt:lpstr>LOGO</vt:lpstr>
      <vt:lpstr>HEADER + FOOTER</vt:lpstr>
      <vt:lpstr>HEADER + FOOTER</vt:lpstr>
      <vt:lpstr>HEADER + FOOTER</vt:lpstr>
      <vt:lpstr>HOME</vt:lpstr>
      <vt:lpstr>SLIDESHOW</vt:lpstr>
      <vt:lpstr>SLIDESHOW</vt:lpstr>
      <vt:lpstr>SUCHE</vt:lpstr>
      <vt:lpstr>PowerPoint-Präsentation</vt:lpstr>
      <vt:lpstr>DETAILANSICHT </vt:lpstr>
      <vt:lpstr>PowerPoint-Präsentation</vt:lpstr>
      <vt:lpstr>PowerPoint-Präsentation</vt:lpstr>
      <vt:lpstr>PowerPoint-Präsentation</vt:lpstr>
      <vt:lpstr>EINKAUFSLISTE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DATENSCHUTZ </vt:lpstr>
      <vt:lpstr>PowerPoint-Präsentation</vt:lpstr>
      <vt:lpstr>KONTAKTFORMULAR</vt:lpstr>
      <vt:lpstr>PowerPoint-Präsentation</vt:lpstr>
      <vt:lpstr>LESSONS LEARNED</vt:lpstr>
      <vt:lpstr>QUELLEN</vt:lpstr>
      <vt:lpstr>DANKE FÜR DIE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STUDYCOOK REACT</dc:title>
  <cp:lastModifiedBy>Behringer Michael</cp:lastModifiedBy>
  <cp:revision>37</cp:revision>
  <dcterms:modified xsi:type="dcterms:W3CDTF">2022-03-11T08:58:09Z</dcterms:modified>
</cp:coreProperties>
</file>